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417" r:id="rId3"/>
    <p:sldId id="258" r:id="rId4"/>
    <p:sldId id="329" r:id="rId5"/>
    <p:sldId id="259" r:id="rId6"/>
    <p:sldId id="309" r:id="rId7"/>
    <p:sldId id="274" r:id="rId8"/>
    <p:sldId id="325" r:id="rId9"/>
    <p:sldId id="273" r:id="rId10"/>
    <p:sldId id="349" r:id="rId11"/>
    <p:sldId id="276" r:id="rId12"/>
    <p:sldId id="277" r:id="rId13"/>
    <p:sldId id="318" r:id="rId14"/>
    <p:sldId id="346" r:id="rId15"/>
    <p:sldId id="257" r:id="rId16"/>
    <p:sldId id="352" r:id="rId17"/>
    <p:sldId id="402" r:id="rId18"/>
    <p:sldId id="292" r:id="rId19"/>
    <p:sldId id="293" r:id="rId20"/>
    <p:sldId id="260" r:id="rId21"/>
    <p:sldId id="409" r:id="rId22"/>
    <p:sldId id="285" r:id="rId23"/>
    <p:sldId id="263" r:id="rId24"/>
    <p:sldId id="264" r:id="rId25"/>
    <p:sldId id="410" r:id="rId26"/>
    <p:sldId id="271" r:id="rId27"/>
    <p:sldId id="296" r:id="rId28"/>
    <p:sldId id="322" r:id="rId29"/>
    <p:sldId id="268" r:id="rId30"/>
    <p:sldId id="297" r:id="rId31"/>
    <p:sldId id="269" r:id="rId32"/>
    <p:sldId id="324" r:id="rId33"/>
    <p:sldId id="275" r:id="rId34"/>
    <p:sldId id="320" r:id="rId35"/>
    <p:sldId id="327" r:id="rId36"/>
    <p:sldId id="411" r:id="rId37"/>
    <p:sldId id="279" r:id="rId38"/>
    <p:sldId id="401" r:id="rId39"/>
    <p:sldId id="280" r:id="rId40"/>
    <p:sldId id="321" r:id="rId41"/>
    <p:sldId id="354" r:id="rId42"/>
    <p:sldId id="405" r:id="rId43"/>
    <p:sldId id="406" r:id="rId44"/>
    <p:sldId id="407" r:id="rId45"/>
    <p:sldId id="412" r:id="rId46"/>
    <p:sldId id="413" r:id="rId47"/>
    <p:sldId id="355" r:id="rId48"/>
    <p:sldId id="357" r:id="rId49"/>
    <p:sldId id="359" r:id="rId50"/>
    <p:sldId id="375" r:id="rId51"/>
    <p:sldId id="360" r:id="rId52"/>
    <p:sldId id="376" r:id="rId53"/>
    <p:sldId id="377" r:id="rId54"/>
    <p:sldId id="414" r:id="rId55"/>
    <p:sldId id="380" r:id="rId56"/>
    <p:sldId id="382" r:id="rId57"/>
    <p:sldId id="408" r:id="rId58"/>
    <p:sldId id="386" r:id="rId59"/>
    <p:sldId id="415" r:id="rId60"/>
    <p:sldId id="372" r:id="rId61"/>
    <p:sldId id="373" r:id="rId62"/>
    <p:sldId id="374" r:id="rId63"/>
    <p:sldId id="387" r:id="rId64"/>
    <p:sldId id="388" r:id="rId65"/>
    <p:sldId id="403" r:id="rId66"/>
    <p:sldId id="404" r:id="rId67"/>
    <p:sldId id="389" r:id="rId68"/>
    <p:sldId id="398" r:id="rId69"/>
    <p:sldId id="416" r:id="rId70"/>
    <p:sldId id="265" r:id="rId71"/>
    <p:sldId id="353" r:id="rId72"/>
    <p:sldId id="336" r:id="rId73"/>
    <p:sldId id="337" r:id="rId74"/>
    <p:sldId id="338" r:id="rId75"/>
    <p:sldId id="299" r:id="rId76"/>
    <p:sldId id="334" r:id="rId77"/>
    <p:sldId id="335" r:id="rId78"/>
    <p:sldId id="345" r:id="rId79"/>
    <p:sldId id="378" r:id="rId80"/>
    <p:sldId id="361" r:id="rId81"/>
    <p:sldId id="362" r:id="rId82"/>
    <p:sldId id="363" r:id="rId83"/>
    <p:sldId id="364" r:id="rId84"/>
    <p:sldId id="365" r:id="rId85"/>
    <p:sldId id="366" r:id="rId86"/>
    <p:sldId id="367" r:id="rId87"/>
    <p:sldId id="368" r:id="rId88"/>
    <p:sldId id="369" r:id="rId89"/>
    <p:sldId id="370" r:id="rId90"/>
    <p:sldId id="371" r:id="rId91"/>
    <p:sldId id="390" r:id="rId92"/>
    <p:sldId id="391" r:id="rId93"/>
    <p:sldId id="392" r:id="rId94"/>
    <p:sldId id="393" r:id="rId95"/>
    <p:sldId id="394" r:id="rId96"/>
    <p:sldId id="395" r:id="rId97"/>
    <p:sldId id="396" r:id="rId98"/>
    <p:sldId id="397" r:id="rId9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07" autoAdjust="0"/>
    <p:restoredTop sz="94737" autoAdjust="0"/>
  </p:normalViewPr>
  <p:slideViewPr>
    <p:cSldViewPr>
      <p:cViewPr varScale="1">
        <p:scale>
          <a:sx n="99" d="100"/>
          <a:sy n="99" d="100"/>
        </p:scale>
        <p:origin x="282" y="72"/>
      </p:cViewPr>
      <p:guideLst>
        <p:guide orient="horz" pos="2160"/>
        <p:guide pos="2880"/>
      </p:guideLst>
    </p:cSldViewPr>
  </p:slideViewPr>
  <p:outlineViewPr>
    <p:cViewPr>
      <p:scale>
        <a:sx n="33" d="100"/>
        <a:sy n="33" d="100"/>
      </p:scale>
      <p:origin x="0" y="-70164"/>
    </p:cViewPr>
  </p:outlineViewPr>
  <p:notesTextViewPr>
    <p:cViewPr>
      <p:scale>
        <a:sx n="100" d="100"/>
        <a:sy n="100" d="100"/>
      </p:scale>
      <p:origin x="0" y="0"/>
    </p:cViewPr>
  </p:notesTextViewPr>
  <p:sorterViewPr>
    <p:cViewPr varScale="1">
      <p:scale>
        <a:sx n="100" d="100"/>
        <a:sy n="100" d="100"/>
      </p:scale>
      <p:origin x="0" y="0"/>
    </p:cViewPr>
  </p:sorterViewPr>
  <p:notesViewPr>
    <p:cSldViewPr>
      <p:cViewPr>
        <p:scale>
          <a:sx n="100" d="100"/>
          <a:sy n="100" d="100"/>
        </p:scale>
        <p:origin x="1464" y="-50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4A960-1215-4366-8ED4-61AE474A181A}" type="doc">
      <dgm:prSet loTypeId="urn:microsoft.com/office/officeart/2005/8/layout/pyramid1" loCatId="pyramid" qsTypeId="urn:microsoft.com/office/officeart/2005/8/quickstyle/3d5" qsCatId="3D" csTypeId="urn:microsoft.com/office/officeart/2005/8/colors/accent1_2" csCatId="accent1" phldr="1"/>
      <dgm:spPr/>
      <dgm:t>
        <a:bodyPr/>
        <a:lstStyle/>
        <a:p>
          <a:endParaRPr lang="en-US"/>
        </a:p>
      </dgm:t>
    </dgm:pt>
    <dgm:pt modelId="{5CF81E18-FE3D-43EA-A8FC-7E3317300B24}">
      <dgm:prSet/>
      <dgm:spPr/>
      <dgm:t>
        <a:bodyPr/>
        <a:lstStyle/>
        <a:p>
          <a:pPr rtl="0"/>
          <a:r>
            <a:rPr lang="en-US" dirty="0" smtClean="0"/>
            <a:t>Single-core</a:t>
          </a:r>
          <a:endParaRPr lang="en-US" dirty="0"/>
        </a:p>
      </dgm:t>
    </dgm:pt>
    <dgm:pt modelId="{F10DE51F-11B4-491A-8811-D4C980D8E6DD}" type="parTrans" cxnId="{D0DE58BD-F6CF-4390-B36F-E2BD78C8315F}">
      <dgm:prSet/>
      <dgm:spPr/>
      <dgm:t>
        <a:bodyPr/>
        <a:lstStyle/>
        <a:p>
          <a:endParaRPr lang="en-US"/>
        </a:p>
      </dgm:t>
    </dgm:pt>
    <dgm:pt modelId="{544A819E-8E17-4AFF-973C-ADBC65E4E61E}" type="sibTrans" cxnId="{D0DE58BD-F6CF-4390-B36F-E2BD78C8315F}">
      <dgm:prSet/>
      <dgm:spPr/>
      <dgm:t>
        <a:bodyPr/>
        <a:lstStyle/>
        <a:p>
          <a:endParaRPr lang="en-US"/>
        </a:p>
      </dgm:t>
    </dgm:pt>
    <dgm:pt modelId="{812AFBC5-0E21-4396-86BE-2A961FE17EE8}">
      <dgm:prSet custT="1"/>
      <dgm:spPr/>
      <dgm:t>
        <a:bodyPr/>
        <a:lstStyle/>
        <a:p>
          <a:pPr rtl="0"/>
          <a:r>
            <a:rPr lang="en-US" sz="1400" b="1" dirty="0" smtClean="0"/>
            <a:t>Single-core, single processor</a:t>
          </a:r>
          <a:endParaRPr lang="en-US" sz="1400" b="1" dirty="0"/>
        </a:p>
      </dgm:t>
    </dgm:pt>
    <dgm:pt modelId="{E775EB4C-DA17-40C9-9D32-DD7CEB4BB649}" type="parTrans" cxnId="{2316D752-DD0C-4DD2-B3F2-21FFA17445AF}">
      <dgm:prSet/>
      <dgm:spPr/>
      <dgm:t>
        <a:bodyPr/>
        <a:lstStyle/>
        <a:p>
          <a:endParaRPr lang="en-US"/>
        </a:p>
      </dgm:t>
    </dgm:pt>
    <dgm:pt modelId="{ACF1C97E-1B53-4C37-AE6F-1E77BACC087C}" type="sibTrans" cxnId="{2316D752-DD0C-4DD2-B3F2-21FFA17445AF}">
      <dgm:prSet/>
      <dgm:spPr/>
      <dgm:t>
        <a:bodyPr/>
        <a:lstStyle/>
        <a:p>
          <a:endParaRPr lang="en-US"/>
        </a:p>
      </dgm:t>
    </dgm:pt>
    <dgm:pt modelId="{5CCCC9BB-1155-4C7C-A86B-4200A316398B}">
      <dgm:prSet custT="1"/>
      <dgm:spPr/>
      <dgm:t>
        <a:bodyPr/>
        <a:lstStyle/>
        <a:p>
          <a:pPr rtl="0"/>
          <a:r>
            <a:rPr lang="en-US" sz="1400" b="1" dirty="0" smtClean="0"/>
            <a:t>Single-core, multi-processor</a:t>
          </a:r>
          <a:endParaRPr lang="en-US" sz="1400" b="1" dirty="0"/>
        </a:p>
      </dgm:t>
    </dgm:pt>
    <dgm:pt modelId="{E15CE5D2-72AB-4FF5-A106-20D4302732F7}" type="parTrans" cxnId="{1CFD3BF7-3EC2-48B9-B920-092255477AA7}">
      <dgm:prSet/>
      <dgm:spPr/>
      <dgm:t>
        <a:bodyPr/>
        <a:lstStyle/>
        <a:p>
          <a:endParaRPr lang="en-US"/>
        </a:p>
      </dgm:t>
    </dgm:pt>
    <dgm:pt modelId="{0A887544-7981-4395-8AD9-377DAF4B6F1F}" type="sibTrans" cxnId="{1CFD3BF7-3EC2-48B9-B920-092255477AA7}">
      <dgm:prSet/>
      <dgm:spPr/>
      <dgm:t>
        <a:bodyPr/>
        <a:lstStyle/>
        <a:p>
          <a:endParaRPr lang="en-US"/>
        </a:p>
      </dgm:t>
    </dgm:pt>
    <dgm:pt modelId="{C6D7C83A-D6A3-4537-A42F-0825C963AFE4}">
      <dgm:prSet/>
      <dgm:spPr/>
      <dgm:t>
        <a:bodyPr/>
        <a:lstStyle/>
        <a:p>
          <a:pPr rtl="0"/>
          <a:r>
            <a:rPr lang="en-US" dirty="0" smtClean="0"/>
            <a:t>Multi-core</a:t>
          </a:r>
          <a:endParaRPr lang="en-US" dirty="0"/>
        </a:p>
      </dgm:t>
    </dgm:pt>
    <dgm:pt modelId="{8D29028F-9614-4922-A3B9-C1825D29728C}" type="parTrans" cxnId="{E928E27C-8A61-450E-8167-BF3E06CC8498}">
      <dgm:prSet/>
      <dgm:spPr/>
      <dgm:t>
        <a:bodyPr/>
        <a:lstStyle/>
        <a:p>
          <a:endParaRPr lang="en-US"/>
        </a:p>
      </dgm:t>
    </dgm:pt>
    <dgm:pt modelId="{1C25A5E6-E8D6-4394-B4BA-BD5C0E229799}" type="sibTrans" cxnId="{E928E27C-8A61-450E-8167-BF3E06CC8498}">
      <dgm:prSet/>
      <dgm:spPr/>
      <dgm:t>
        <a:bodyPr/>
        <a:lstStyle/>
        <a:p>
          <a:endParaRPr lang="en-US"/>
        </a:p>
      </dgm:t>
    </dgm:pt>
    <dgm:pt modelId="{E8EEA71C-68AE-4424-AEA0-39F3AD9DEADB}">
      <dgm:prSet custT="1"/>
      <dgm:spPr/>
      <dgm:t>
        <a:bodyPr/>
        <a:lstStyle/>
        <a:p>
          <a:pPr rtl="0"/>
          <a:r>
            <a:rPr lang="en-US" sz="1400" b="1" dirty="0" smtClean="0"/>
            <a:t>Multi-core, single processor</a:t>
          </a:r>
          <a:endParaRPr lang="en-US" sz="1400" b="1" dirty="0"/>
        </a:p>
      </dgm:t>
    </dgm:pt>
    <dgm:pt modelId="{6D0EB2D1-AAE5-47FE-91B7-59A8ED863B56}" type="parTrans" cxnId="{D337EA3B-1F69-4837-BF45-25EF19AA6372}">
      <dgm:prSet/>
      <dgm:spPr/>
      <dgm:t>
        <a:bodyPr/>
        <a:lstStyle/>
        <a:p>
          <a:endParaRPr lang="en-US"/>
        </a:p>
      </dgm:t>
    </dgm:pt>
    <dgm:pt modelId="{7523EB61-4E2E-41FC-AF03-7A6C38D92ABF}" type="sibTrans" cxnId="{D337EA3B-1F69-4837-BF45-25EF19AA6372}">
      <dgm:prSet/>
      <dgm:spPr/>
      <dgm:t>
        <a:bodyPr/>
        <a:lstStyle/>
        <a:p>
          <a:endParaRPr lang="en-US"/>
        </a:p>
      </dgm:t>
    </dgm:pt>
    <dgm:pt modelId="{4AFA1815-C028-4AEC-A2FF-6FF6DCF5081A}">
      <dgm:prSet custT="1"/>
      <dgm:spPr/>
      <dgm:t>
        <a:bodyPr/>
        <a:lstStyle/>
        <a:p>
          <a:pPr rtl="0"/>
          <a:r>
            <a:rPr lang="en-US" sz="1400" b="1" dirty="0" smtClean="0"/>
            <a:t>Multi-core, multi-processor</a:t>
          </a:r>
          <a:endParaRPr lang="en-US" sz="1400" b="1" dirty="0"/>
        </a:p>
      </dgm:t>
    </dgm:pt>
    <dgm:pt modelId="{3486106C-F93C-4215-8498-C5C61315A674}" type="parTrans" cxnId="{3FFBA289-D4C0-4375-B690-1D46DF94DDCD}">
      <dgm:prSet/>
      <dgm:spPr/>
      <dgm:t>
        <a:bodyPr/>
        <a:lstStyle/>
        <a:p>
          <a:endParaRPr lang="en-US"/>
        </a:p>
      </dgm:t>
    </dgm:pt>
    <dgm:pt modelId="{39485860-D1BA-4E8A-A715-AAED1025C9AB}" type="sibTrans" cxnId="{3FFBA289-D4C0-4375-B690-1D46DF94DDCD}">
      <dgm:prSet/>
      <dgm:spPr/>
      <dgm:t>
        <a:bodyPr/>
        <a:lstStyle/>
        <a:p>
          <a:endParaRPr lang="en-US"/>
        </a:p>
      </dgm:t>
    </dgm:pt>
    <dgm:pt modelId="{4C3B23DD-4688-46B9-836F-999E26315EC3}">
      <dgm:prSet/>
      <dgm:spPr/>
      <dgm:t>
        <a:bodyPr/>
        <a:lstStyle/>
        <a:p>
          <a:pPr rtl="0"/>
          <a:r>
            <a:rPr lang="en-US" dirty="0" smtClean="0"/>
            <a:t>Cluster</a:t>
          </a:r>
          <a:endParaRPr lang="en-US" dirty="0"/>
        </a:p>
      </dgm:t>
    </dgm:pt>
    <dgm:pt modelId="{4DD53096-2BDD-41B0-BA2A-793C31B3DC36}" type="parTrans" cxnId="{36B6EA67-2306-429B-956F-AE341CA0CA94}">
      <dgm:prSet/>
      <dgm:spPr/>
      <dgm:t>
        <a:bodyPr/>
        <a:lstStyle/>
        <a:p>
          <a:endParaRPr lang="en-US"/>
        </a:p>
      </dgm:t>
    </dgm:pt>
    <dgm:pt modelId="{98DB7D58-ECFF-4220-B25D-DF587ADCE8C3}" type="sibTrans" cxnId="{36B6EA67-2306-429B-956F-AE341CA0CA94}">
      <dgm:prSet/>
      <dgm:spPr/>
      <dgm:t>
        <a:bodyPr/>
        <a:lstStyle/>
        <a:p>
          <a:endParaRPr lang="en-US"/>
        </a:p>
      </dgm:t>
    </dgm:pt>
    <dgm:pt modelId="{36946566-1E2F-4A33-84CE-3EB65C8990CF}">
      <dgm:prSet custT="1"/>
      <dgm:spPr/>
      <dgm:t>
        <a:bodyPr/>
        <a:lstStyle/>
        <a:p>
          <a:pPr rtl="0"/>
          <a:r>
            <a:rPr lang="en-US" sz="1400" b="0" dirty="0" smtClean="0"/>
            <a:t>Cluster of processors (single or multi-core) with shared memory</a:t>
          </a:r>
          <a:endParaRPr lang="en-US" sz="1400" b="0" dirty="0"/>
        </a:p>
      </dgm:t>
    </dgm:pt>
    <dgm:pt modelId="{E35536B8-A491-4344-9AE2-D88794D452B5}" type="parTrans" cxnId="{1CA471EA-D208-4170-BC2A-31A7A33F811F}">
      <dgm:prSet/>
      <dgm:spPr/>
      <dgm:t>
        <a:bodyPr/>
        <a:lstStyle/>
        <a:p>
          <a:endParaRPr lang="en-US"/>
        </a:p>
      </dgm:t>
    </dgm:pt>
    <dgm:pt modelId="{8E361275-483F-403A-B7EF-F0B59785B910}" type="sibTrans" cxnId="{1CA471EA-D208-4170-BC2A-31A7A33F811F}">
      <dgm:prSet/>
      <dgm:spPr/>
      <dgm:t>
        <a:bodyPr/>
        <a:lstStyle/>
        <a:p>
          <a:endParaRPr lang="en-US"/>
        </a:p>
      </dgm:t>
    </dgm:pt>
    <dgm:pt modelId="{57D965AA-8BF2-4963-A3D5-154C2F7E6A59}">
      <dgm:prSet custT="1"/>
      <dgm:spPr/>
      <dgm:t>
        <a:bodyPr/>
        <a:lstStyle/>
        <a:p>
          <a:pPr rtl="0"/>
          <a:r>
            <a:rPr lang="en-US" sz="1400" b="0" dirty="0" smtClean="0"/>
            <a:t>Cluster of processors with distributed memory</a:t>
          </a:r>
          <a:endParaRPr lang="en-US" sz="1400" b="0" dirty="0"/>
        </a:p>
      </dgm:t>
    </dgm:pt>
    <dgm:pt modelId="{EA6DE68C-9546-4BA9-A28C-547246D95857}" type="parTrans" cxnId="{D81063EA-7D2E-4B83-B29A-6EFA4E4BC08D}">
      <dgm:prSet/>
      <dgm:spPr/>
      <dgm:t>
        <a:bodyPr/>
        <a:lstStyle/>
        <a:p>
          <a:endParaRPr lang="en-US"/>
        </a:p>
      </dgm:t>
    </dgm:pt>
    <dgm:pt modelId="{5FCE0EE2-7375-495A-AE7A-8728701A8170}" type="sibTrans" cxnId="{D81063EA-7D2E-4B83-B29A-6EFA4E4BC08D}">
      <dgm:prSet/>
      <dgm:spPr/>
      <dgm:t>
        <a:bodyPr/>
        <a:lstStyle/>
        <a:p>
          <a:endParaRPr lang="en-US"/>
        </a:p>
      </dgm:t>
    </dgm:pt>
    <dgm:pt modelId="{9553BCBB-7684-4345-B8FD-E8FCA7D16FE1}">
      <dgm:prSet/>
      <dgm:spPr/>
      <dgm:t>
        <a:bodyPr/>
        <a:lstStyle/>
        <a:p>
          <a:pPr rtl="0"/>
          <a:r>
            <a:rPr lang="en-US" dirty="0" smtClean="0"/>
            <a:t>Grid of clusters</a:t>
          </a:r>
          <a:endParaRPr lang="en-US" dirty="0"/>
        </a:p>
      </dgm:t>
    </dgm:pt>
    <dgm:pt modelId="{7BB0A092-0844-488D-953B-7E647F817171}" type="parTrans" cxnId="{0560C684-7ECB-4BC0-8DB7-6B6C5222F6FD}">
      <dgm:prSet/>
      <dgm:spPr/>
      <dgm:t>
        <a:bodyPr/>
        <a:lstStyle/>
        <a:p>
          <a:endParaRPr lang="en-US"/>
        </a:p>
      </dgm:t>
    </dgm:pt>
    <dgm:pt modelId="{4FE51CAE-A443-4890-8EA8-039D80D6E7EC}" type="sibTrans" cxnId="{0560C684-7ECB-4BC0-8DB7-6B6C5222F6FD}">
      <dgm:prSet/>
      <dgm:spPr/>
      <dgm:t>
        <a:bodyPr/>
        <a:lstStyle/>
        <a:p>
          <a:endParaRPr lang="en-US"/>
        </a:p>
      </dgm:t>
    </dgm:pt>
    <dgm:pt modelId="{B5EEE805-D100-483E-BE8C-B3D69415D918}">
      <dgm:prSet/>
      <dgm:spPr/>
      <dgm:t>
        <a:bodyPr/>
        <a:lstStyle/>
        <a:p>
          <a:pPr rtl="0"/>
          <a:r>
            <a:rPr lang="en-US" dirty="0" smtClean="0"/>
            <a:t>Embarrassingly parallel processing  </a:t>
          </a:r>
          <a:endParaRPr lang="en-US" dirty="0"/>
        </a:p>
      </dgm:t>
    </dgm:pt>
    <dgm:pt modelId="{588A7BD4-1D0F-439A-9304-4AE141075E98}" type="parTrans" cxnId="{BE96BE2D-101E-44CB-A64E-C63E2930431F}">
      <dgm:prSet/>
      <dgm:spPr/>
      <dgm:t>
        <a:bodyPr/>
        <a:lstStyle/>
        <a:p>
          <a:endParaRPr lang="en-US"/>
        </a:p>
      </dgm:t>
    </dgm:pt>
    <dgm:pt modelId="{2EA787B6-3EFB-4090-B3E5-FB082FFF9BD2}" type="sibTrans" cxnId="{BE96BE2D-101E-44CB-A64E-C63E2930431F}">
      <dgm:prSet/>
      <dgm:spPr/>
      <dgm:t>
        <a:bodyPr/>
        <a:lstStyle/>
        <a:p>
          <a:endParaRPr lang="en-US"/>
        </a:p>
      </dgm:t>
    </dgm:pt>
    <dgm:pt modelId="{E55AA7A1-A350-4F8E-8D91-6141D651C140}">
      <dgm:prSet/>
      <dgm:spPr>
        <a:solidFill>
          <a:schemeClr val="accent1">
            <a:lumMod val="20000"/>
            <a:lumOff val="80000"/>
          </a:schemeClr>
        </a:solidFill>
      </dgm:spPr>
      <dgm:t>
        <a:bodyPr/>
        <a:lstStyle/>
        <a:p>
          <a:pPr rtl="0"/>
          <a:r>
            <a:rPr lang="en-US" dirty="0" smtClean="0"/>
            <a:t>MapReduce, distributed file system</a:t>
          </a:r>
          <a:endParaRPr lang="en-US" dirty="0"/>
        </a:p>
      </dgm:t>
    </dgm:pt>
    <dgm:pt modelId="{0A69F08C-AB98-436C-AC4F-896EE6A8BFCE}" type="parTrans" cxnId="{66ED32CA-9D94-4DA8-9674-80CE99F0BA6A}">
      <dgm:prSet/>
      <dgm:spPr/>
      <dgm:t>
        <a:bodyPr/>
        <a:lstStyle/>
        <a:p>
          <a:endParaRPr lang="en-US"/>
        </a:p>
      </dgm:t>
    </dgm:pt>
    <dgm:pt modelId="{5D606EC6-203C-4D9E-B1B8-BF8D4A1CB822}" type="sibTrans" cxnId="{66ED32CA-9D94-4DA8-9674-80CE99F0BA6A}">
      <dgm:prSet/>
      <dgm:spPr/>
      <dgm:t>
        <a:bodyPr/>
        <a:lstStyle/>
        <a:p>
          <a:endParaRPr lang="en-US"/>
        </a:p>
      </dgm:t>
    </dgm:pt>
    <dgm:pt modelId="{02604432-3FC3-47E4-8A7B-BE3E4FC0C930}">
      <dgm:prSet/>
      <dgm:spPr/>
      <dgm:t>
        <a:bodyPr/>
        <a:lstStyle/>
        <a:p>
          <a:pPr rtl="0"/>
          <a:r>
            <a:rPr lang="en-US" dirty="0" smtClean="0"/>
            <a:t>Cloud computing</a:t>
          </a:r>
          <a:endParaRPr lang="en-US" dirty="0"/>
        </a:p>
      </dgm:t>
    </dgm:pt>
    <dgm:pt modelId="{DB5107C2-05A3-44B0-BEE0-0B101FAD9082}" type="parTrans" cxnId="{75B06A34-9690-4B75-9D94-5273B4E87906}">
      <dgm:prSet/>
      <dgm:spPr/>
      <dgm:t>
        <a:bodyPr/>
        <a:lstStyle/>
        <a:p>
          <a:endParaRPr lang="en-US"/>
        </a:p>
      </dgm:t>
    </dgm:pt>
    <dgm:pt modelId="{0BC7BE3B-F5E2-47C7-AB04-EF96ABE80885}" type="sibTrans" cxnId="{75B06A34-9690-4B75-9D94-5273B4E87906}">
      <dgm:prSet/>
      <dgm:spPr/>
      <dgm:t>
        <a:bodyPr/>
        <a:lstStyle/>
        <a:p>
          <a:endParaRPr lang="en-US"/>
        </a:p>
      </dgm:t>
    </dgm:pt>
    <dgm:pt modelId="{6ABF14D7-475F-447B-9A53-575F74916893}" type="pres">
      <dgm:prSet presAssocID="{FA54A960-1215-4366-8ED4-61AE474A181A}" presName="Name0" presStyleCnt="0">
        <dgm:presLayoutVars>
          <dgm:dir/>
          <dgm:animLvl val="lvl"/>
          <dgm:resizeHandles val="exact"/>
        </dgm:presLayoutVars>
      </dgm:prSet>
      <dgm:spPr/>
      <dgm:t>
        <a:bodyPr/>
        <a:lstStyle/>
        <a:p>
          <a:endParaRPr lang="en-US"/>
        </a:p>
      </dgm:t>
    </dgm:pt>
    <dgm:pt modelId="{FD057560-EB9D-4163-877E-EC6A8CF2C25F}" type="pres">
      <dgm:prSet presAssocID="{5CF81E18-FE3D-43EA-A8FC-7E3317300B24}" presName="Name8" presStyleCnt="0"/>
      <dgm:spPr/>
    </dgm:pt>
    <dgm:pt modelId="{2327EF0E-72E3-49AA-85BC-A37C6A9B00BF}" type="pres">
      <dgm:prSet presAssocID="{5CF81E18-FE3D-43EA-A8FC-7E3317300B24}" presName="acctBkgd" presStyleLbl="alignAcc1" presStyleIdx="0" presStyleCnt="3"/>
      <dgm:spPr/>
      <dgm:t>
        <a:bodyPr/>
        <a:lstStyle/>
        <a:p>
          <a:endParaRPr lang="en-US"/>
        </a:p>
      </dgm:t>
    </dgm:pt>
    <dgm:pt modelId="{B5FD5D8F-8560-4BDA-B0A3-50C548079610}" type="pres">
      <dgm:prSet presAssocID="{5CF81E18-FE3D-43EA-A8FC-7E3317300B24}" presName="acctTx" presStyleLbl="alignAcc1" presStyleIdx="0" presStyleCnt="3">
        <dgm:presLayoutVars>
          <dgm:bulletEnabled val="1"/>
        </dgm:presLayoutVars>
      </dgm:prSet>
      <dgm:spPr/>
      <dgm:t>
        <a:bodyPr/>
        <a:lstStyle/>
        <a:p>
          <a:endParaRPr lang="en-US"/>
        </a:p>
      </dgm:t>
    </dgm:pt>
    <dgm:pt modelId="{E6582123-D9A6-43F2-A536-8F3BF9E65845}" type="pres">
      <dgm:prSet presAssocID="{5CF81E18-FE3D-43EA-A8FC-7E3317300B24}" presName="level" presStyleLbl="node1" presStyleIdx="0" presStyleCnt="7">
        <dgm:presLayoutVars>
          <dgm:chMax val="1"/>
          <dgm:bulletEnabled val="1"/>
        </dgm:presLayoutVars>
      </dgm:prSet>
      <dgm:spPr/>
      <dgm:t>
        <a:bodyPr/>
        <a:lstStyle/>
        <a:p>
          <a:endParaRPr lang="en-US"/>
        </a:p>
      </dgm:t>
    </dgm:pt>
    <dgm:pt modelId="{EFF417E6-EF64-44D0-9192-4E8F12D53DD7}" type="pres">
      <dgm:prSet presAssocID="{5CF81E18-FE3D-43EA-A8FC-7E3317300B24}" presName="levelTx" presStyleLbl="revTx" presStyleIdx="0" presStyleCnt="0">
        <dgm:presLayoutVars>
          <dgm:chMax val="1"/>
          <dgm:bulletEnabled val="1"/>
        </dgm:presLayoutVars>
      </dgm:prSet>
      <dgm:spPr/>
      <dgm:t>
        <a:bodyPr/>
        <a:lstStyle/>
        <a:p>
          <a:endParaRPr lang="en-US"/>
        </a:p>
      </dgm:t>
    </dgm:pt>
    <dgm:pt modelId="{A27E09CF-84A2-434B-A7CB-F89DF3EDD337}" type="pres">
      <dgm:prSet presAssocID="{C6D7C83A-D6A3-4537-A42F-0825C963AFE4}" presName="Name8" presStyleCnt="0"/>
      <dgm:spPr/>
    </dgm:pt>
    <dgm:pt modelId="{E871F7FD-B157-4241-A05C-9CD7010D9ED7}" type="pres">
      <dgm:prSet presAssocID="{C6D7C83A-D6A3-4537-A42F-0825C963AFE4}" presName="acctBkgd" presStyleLbl="alignAcc1" presStyleIdx="1" presStyleCnt="3"/>
      <dgm:spPr/>
      <dgm:t>
        <a:bodyPr/>
        <a:lstStyle/>
        <a:p>
          <a:endParaRPr lang="en-US"/>
        </a:p>
      </dgm:t>
    </dgm:pt>
    <dgm:pt modelId="{9E1BD763-8EA6-4F63-B6C1-08A298547048}" type="pres">
      <dgm:prSet presAssocID="{C6D7C83A-D6A3-4537-A42F-0825C963AFE4}" presName="acctTx" presStyleLbl="alignAcc1" presStyleIdx="1" presStyleCnt="3">
        <dgm:presLayoutVars>
          <dgm:bulletEnabled val="1"/>
        </dgm:presLayoutVars>
      </dgm:prSet>
      <dgm:spPr/>
      <dgm:t>
        <a:bodyPr/>
        <a:lstStyle/>
        <a:p>
          <a:endParaRPr lang="en-US"/>
        </a:p>
      </dgm:t>
    </dgm:pt>
    <dgm:pt modelId="{6BE60179-5752-4405-BB84-C889651728B6}" type="pres">
      <dgm:prSet presAssocID="{C6D7C83A-D6A3-4537-A42F-0825C963AFE4}" presName="level" presStyleLbl="node1" presStyleIdx="1" presStyleCnt="7">
        <dgm:presLayoutVars>
          <dgm:chMax val="1"/>
          <dgm:bulletEnabled val="1"/>
        </dgm:presLayoutVars>
      </dgm:prSet>
      <dgm:spPr/>
      <dgm:t>
        <a:bodyPr/>
        <a:lstStyle/>
        <a:p>
          <a:endParaRPr lang="en-US"/>
        </a:p>
      </dgm:t>
    </dgm:pt>
    <dgm:pt modelId="{4F729894-BC49-4BAF-9F3D-FA97D6BC3299}" type="pres">
      <dgm:prSet presAssocID="{C6D7C83A-D6A3-4537-A42F-0825C963AFE4}" presName="levelTx" presStyleLbl="revTx" presStyleIdx="0" presStyleCnt="0">
        <dgm:presLayoutVars>
          <dgm:chMax val="1"/>
          <dgm:bulletEnabled val="1"/>
        </dgm:presLayoutVars>
      </dgm:prSet>
      <dgm:spPr/>
      <dgm:t>
        <a:bodyPr/>
        <a:lstStyle/>
        <a:p>
          <a:endParaRPr lang="en-US"/>
        </a:p>
      </dgm:t>
    </dgm:pt>
    <dgm:pt modelId="{0A2A6C87-7B43-4746-803B-BA335A10FB6D}" type="pres">
      <dgm:prSet presAssocID="{4C3B23DD-4688-46B9-836F-999E26315EC3}" presName="Name8" presStyleCnt="0"/>
      <dgm:spPr/>
    </dgm:pt>
    <dgm:pt modelId="{DAEAF672-49E3-495C-BFDD-B15045BEA09A}" type="pres">
      <dgm:prSet presAssocID="{4C3B23DD-4688-46B9-836F-999E26315EC3}" presName="acctBkgd" presStyleLbl="alignAcc1" presStyleIdx="2" presStyleCnt="3"/>
      <dgm:spPr/>
      <dgm:t>
        <a:bodyPr/>
        <a:lstStyle/>
        <a:p>
          <a:endParaRPr lang="en-US"/>
        </a:p>
      </dgm:t>
    </dgm:pt>
    <dgm:pt modelId="{097DE51B-D2C4-44DC-A257-2EF15C5CF7BA}" type="pres">
      <dgm:prSet presAssocID="{4C3B23DD-4688-46B9-836F-999E26315EC3}" presName="acctTx" presStyleLbl="alignAcc1" presStyleIdx="2" presStyleCnt="3">
        <dgm:presLayoutVars>
          <dgm:bulletEnabled val="1"/>
        </dgm:presLayoutVars>
      </dgm:prSet>
      <dgm:spPr/>
      <dgm:t>
        <a:bodyPr/>
        <a:lstStyle/>
        <a:p>
          <a:endParaRPr lang="en-US"/>
        </a:p>
      </dgm:t>
    </dgm:pt>
    <dgm:pt modelId="{994A12E3-E8C9-400F-A07A-2258A0E14964}" type="pres">
      <dgm:prSet presAssocID="{4C3B23DD-4688-46B9-836F-999E26315EC3}" presName="level" presStyleLbl="node1" presStyleIdx="2" presStyleCnt="7">
        <dgm:presLayoutVars>
          <dgm:chMax val="1"/>
          <dgm:bulletEnabled val="1"/>
        </dgm:presLayoutVars>
      </dgm:prSet>
      <dgm:spPr/>
      <dgm:t>
        <a:bodyPr/>
        <a:lstStyle/>
        <a:p>
          <a:endParaRPr lang="en-US"/>
        </a:p>
      </dgm:t>
    </dgm:pt>
    <dgm:pt modelId="{C2841B02-9977-4BCB-B913-DD2895232E7F}" type="pres">
      <dgm:prSet presAssocID="{4C3B23DD-4688-46B9-836F-999E26315EC3}" presName="levelTx" presStyleLbl="revTx" presStyleIdx="0" presStyleCnt="0">
        <dgm:presLayoutVars>
          <dgm:chMax val="1"/>
          <dgm:bulletEnabled val="1"/>
        </dgm:presLayoutVars>
      </dgm:prSet>
      <dgm:spPr/>
      <dgm:t>
        <a:bodyPr/>
        <a:lstStyle/>
        <a:p>
          <a:endParaRPr lang="en-US"/>
        </a:p>
      </dgm:t>
    </dgm:pt>
    <dgm:pt modelId="{7CFAC2DF-8E4A-45C1-9AA7-4AE92325A560}" type="pres">
      <dgm:prSet presAssocID="{9553BCBB-7684-4345-B8FD-E8FCA7D16FE1}" presName="Name8" presStyleCnt="0"/>
      <dgm:spPr/>
    </dgm:pt>
    <dgm:pt modelId="{8CE4AC21-127B-4F0E-B917-D6758919ADCC}" type="pres">
      <dgm:prSet presAssocID="{9553BCBB-7684-4345-B8FD-E8FCA7D16FE1}" presName="level" presStyleLbl="node1" presStyleIdx="3" presStyleCnt="7">
        <dgm:presLayoutVars>
          <dgm:chMax val="1"/>
          <dgm:bulletEnabled val="1"/>
        </dgm:presLayoutVars>
      </dgm:prSet>
      <dgm:spPr/>
      <dgm:t>
        <a:bodyPr/>
        <a:lstStyle/>
        <a:p>
          <a:endParaRPr lang="en-US"/>
        </a:p>
      </dgm:t>
    </dgm:pt>
    <dgm:pt modelId="{D5606362-D0E5-4FBF-81C6-7BD82EDBB370}" type="pres">
      <dgm:prSet presAssocID="{9553BCBB-7684-4345-B8FD-E8FCA7D16FE1}" presName="levelTx" presStyleLbl="revTx" presStyleIdx="0" presStyleCnt="0">
        <dgm:presLayoutVars>
          <dgm:chMax val="1"/>
          <dgm:bulletEnabled val="1"/>
        </dgm:presLayoutVars>
      </dgm:prSet>
      <dgm:spPr/>
      <dgm:t>
        <a:bodyPr/>
        <a:lstStyle/>
        <a:p>
          <a:endParaRPr lang="en-US"/>
        </a:p>
      </dgm:t>
    </dgm:pt>
    <dgm:pt modelId="{6020E371-D87A-46A8-BE62-7BE62EF3C24D}" type="pres">
      <dgm:prSet presAssocID="{B5EEE805-D100-483E-BE8C-B3D69415D918}" presName="Name8" presStyleCnt="0"/>
      <dgm:spPr/>
    </dgm:pt>
    <dgm:pt modelId="{2EDF1451-45FB-4337-B50C-68C7BB985FE7}" type="pres">
      <dgm:prSet presAssocID="{B5EEE805-D100-483E-BE8C-B3D69415D918}" presName="level" presStyleLbl="node1" presStyleIdx="4" presStyleCnt="7">
        <dgm:presLayoutVars>
          <dgm:chMax val="1"/>
          <dgm:bulletEnabled val="1"/>
        </dgm:presLayoutVars>
      </dgm:prSet>
      <dgm:spPr/>
      <dgm:t>
        <a:bodyPr/>
        <a:lstStyle/>
        <a:p>
          <a:endParaRPr lang="en-US"/>
        </a:p>
      </dgm:t>
    </dgm:pt>
    <dgm:pt modelId="{0D8ECC9A-5767-4C10-BE7A-E5CA52647E76}" type="pres">
      <dgm:prSet presAssocID="{B5EEE805-D100-483E-BE8C-B3D69415D918}" presName="levelTx" presStyleLbl="revTx" presStyleIdx="0" presStyleCnt="0">
        <dgm:presLayoutVars>
          <dgm:chMax val="1"/>
          <dgm:bulletEnabled val="1"/>
        </dgm:presLayoutVars>
      </dgm:prSet>
      <dgm:spPr/>
      <dgm:t>
        <a:bodyPr/>
        <a:lstStyle/>
        <a:p>
          <a:endParaRPr lang="en-US"/>
        </a:p>
      </dgm:t>
    </dgm:pt>
    <dgm:pt modelId="{31AED34F-930B-4879-9000-27B665B5DE0C}" type="pres">
      <dgm:prSet presAssocID="{E55AA7A1-A350-4F8E-8D91-6141D651C140}" presName="Name8" presStyleCnt="0"/>
      <dgm:spPr/>
    </dgm:pt>
    <dgm:pt modelId="{A93400CB-AF11-4EDD-B316-3BD3AA10777B}" type="pres">
      <dgm:prSet presAssocID="{E55AA7A1-A350-4F8E-8D91-6141D651C140}" presName="level" presStyleLbl="node1" presStyleIdx="5" presStyleCnt="7">
        <dgm:presLayoutVars>
          <dgm:chMax val="1"/>
          <dgm:bulletEnabled val="1"/>
        </dgm:presLayoutVars>
      </dgm:prSet>
      <dgm:spPr/>
      <dgm:t>
        <a:bodyPr/>
        <a:lstStyle/>
        <a:p>
          <a:endParaRPr lang="en-US"/>
        </a:p>
      </dgm:t>
    </dgm:pt>
    <dgm:pt modelId="{1E099C9F-0E4E-4D7F-81B3-9F05D8319199}" type="pres">
      <dgm:prSet presAssocID="{E55AA7A1-A350-4F8E-8D91-6141D651C140}" presName="levelTx" presStyleLbl="revTx" presStyleIdx="0" presStyleCnt="0">
        <dgm:presLayoutVars>
          <dgm:chMax val="1"/>
          <dgm:bulletEnabled val="1"/>
        </dgm:presLayoutVars>
      </dgm:prSet>
      <dgm:spPr/>
      <dgm:t>
        <a:bodyPr/>
        <a:lstStyle/>
        <a:p>
          <a:endParaRPr lang="en-US"/>
        </a:p>
      </dgm:t>
    </dgm:pt>
    <dgm:pt modelId="{BF985A64-D62A-46F9-B4BC-1E090DF260FF}" type="pres">
      <dgm:prSet presAssocID="{02604432-3FC3-47E4-8A7B-BE3E4FC0C930}" presName="Name8" presStyleCnt="0"/>
      <dgm:spPr/>
    </dgm:pt>
    <dgm:pt modelId="{ABA5C59B-E1C4-4D45-B179-1CF0529E7787}" type="pres">
      <dgm:prSet presAssocID="{02604432-3FC3-47E4-8A7B-BE3E4FC0C930}" presName="level" presStyleLbl="node1" presStyleIdx="6" presStyleCnt="7">
        <dgm:presLayoutVars>
          <dgm:chMax val="1"/>
          <dgm:bulletEnabled val="1"/>
        </dgm:presLayoutVars>
      </dgm:prSet>
      <dgm:spPr/>
      <dgm:t>
        <a:bodyPr/>
        <a:lstStyle/>
        <a:p>
          <a:endParaRPr lang="en-US"/>
        </a:p>
      </dgm:t>
    </dgm:pt>
    <dgm:pt modelId="{3DD10D75-D156-43AB-8445-C314BB968A88}" type="pres">
      <dgm:prSet presAssocID="{02604432-3FC3-47E4-8A7B-BE3E4FC0C930}" presName="levelTx" presStyleLbl="revTx" presStyleIdx="0" presStyleCnt="0">
        <dgm:presLayoutVars>
          <dgm:chMax val="1"/>
          <dgm:bulletEnabled val="1"/>
        </dgm:presLayoutVars>
      </dgm:prSet>
      <dgm:spPr/>
      <dgm:t>
        <a:bodyPr/>
        <a:lstStyle/>
        <a:p>
          <a:endParaRPr lang="en-US"/>
        </a:p>
      </dgm:t>
    </dgm:pt>
  </dgm:ptLst>
  <dgm:cxnLst>
    <dgm:cxn modelId="{83FA9DA6-9F18-4AA4-A852-4B3774A1E2A6}" type="presOf" srcId="{E8EEA71C-68AE-4424-AEA0-39F3AD9DEADB}" destId="{9E1BD763-8EA6-4F63-B6C1-08A298547048}" srcOrd="1" destOrd="0" presId="urn:microsoft.com/office/officeart/2005/8/layout/pyramid1"/>
    <dgm:cxn modelId="{F8A60C99-1A09-4AFC-98A4-FEB4135E1647}" type="presOf" srcId="{9553BCBB-7684-4345-B8FD-E8FCA7D16FE1}" destId="{8CE4AC21-127B-4F0E-B917-D6758919ADCC}" srcOrd="0" destOrd="0" presId="urn:microsoft.com/office/officeart/2005/8/layout/pyramid1"/>
    <dgm:cxn modelId="{3A3E825D-1D8C-4C39-9118-97DCDC3B801E}" type="presOf" srcId="{4AFA1815-C028-4AEC-A2FF-6FF6DCF5081A}" destId="{9E1BD763-8EA6-4F63-B6C1-08A298547048}" srcOrd="1" destOrd="1" presId="urn:microsoft.com/office/officeart/2005/8/layout/pyramid1"/>
    <dgm:cxn modelId="{F9369E30-E8A8-4F87-B978-3BF9759728CB}" type="presOf" srcId="{02604432-3FC3-47E4-8A7B-BE3E4FC0C930}" destId="{ABA5C59B-E1C4-4D45-B179-1CF0529E7787}" srcOrd="0" destOrd="0" presId="urn:microsoft.com/office/officeart/2005/8/layout/pyramid1"/>
    <dgm:cxn modelId="{5BFEEA14-A2DC-4293-AF59-092A39BEE1F5}" type="presOf" srcId="{5CF81E18-FE3D-43EA-A8FC-7E3317300B24}" destId="{EFF417E6-EF64-44D0-9192-4E8F12D53DD7}" srcOrd="1" destOrd="0" presId="urn:microsoft.com/office/officeart/2005/8/layout/pyramid1"/>
    <dgm:cxn modelId="{20894F5E-2F5F-4AFC-9BEB-2E0589F1F552}" type="presOf" srcId="{812AFBC5-0E21-4396-86BE-2A961FE17EE8}" destId="{2327EF0E-72E3-49AA-85BC-A37C6A9B00BF}" srcOrd="0" destOrd="0" presId="urn:microsoft.com/office/officeart/2005/8/layout/pyramid1"/>
    <dgm:cxn modelId="{3FFBA289-D4C0-4375-B690-1D46DF94DDCD}" srcId="{C6D7C83A-D6A3-4537-A42F-0825C963AFE4}" destId="{4AFA1815-C028-4AEC-A2FF-6FF6DCF5081A}" srcOrd="1" destOrd="0" parTransId="{3486106C-F93C-4215-8498-C5C61315A674}" sibTransId="{39485860-D1BA-4E8A-A715-AAED1025C9AB}"/>
    <dgm:cxn modelId="{B66E2F5E-0119-4B0E-8640-34E0BCBF2DFF}" type="presOf" srcId="{57D965AA-8BF2-4963-A3D5-154C2F7E6A59}" destId="{DAEAF672-49E3-495C-BFDD-B15045BEA09A}" srcOrd="0" destOrd="1" presId="urn:microsoft.com/office/officeart/2005/8/layout/pyramid1"/>
    <dgm:cxn modelId="{75966812-F114-482D-AC5E-9CDE3F48B286}" type="presOf" srcId="{36946566-1E2F-4A33-84CE-3EB65C8990CF}" destId="{097DE51B-D2C4-44DC-A257-2EF15C5CF7BA}" srcOrd="1" destOrd="0" presId="urn:microsoft.com/office/officeart/2005/8/layout/pyramid1"/>
    <dgm:cxn modelId="{E5AF89C1-8DB9-46A9-95C5-D87344A8BAF4}" type="presOf" srcId="{C6D7C83A-D6A3-4537-A42F-0825C963AFE4}" destId="{4F729894-BC49-4BAF-9F3D-FA97D6BC3299}" srcOrd="1" destOrd="0" presId="urn:microsoft.com/office/officeart/2005/8/layout/pyramid1"/>
    <dgm:cxn modelId="{5513E749-635B-4094-990F-10FEC74003AB}" type="presOf" srcId="{5CF81E18-FE3D-43EA-A8FC-7E3317300B24}" destId="{E6582123-D9A6-43F2-A536-8F3BF9E65845}" srcOrd="0" destOrd="0" presId="urn:microsoft.com/office/officeart/2005/8/layout/pyramid1"/>
    <dgm:cxn modelId="{76F0E30E-2B8D-4F73-BB8C-669CC9E4CBA7}" type="presOf" srcId="{E55AA7A1-A350-4F8E-8D91-6141D651C140}" destId="{1E099C9F-0E4E-4D7F-81B3-9F05D8319199}" srcOrd="1" destOrd="0" presId="urn:microsoft.com/office/officeart/2005/8/layout/pyramid1"/>
    <dgm:cxn modelId="{B039F8CA-5656-47D0-81E7-CB49402E21F9}" type="presOf" srcId="{FA54A960-1215-4366-8ED4-61AE474A181A}" destId="{6ABF14D7-475F-447B-9A53-575F74916893}" srcOrd="0" destOrd="0" presId="urn:microsoft.com/office/officeart/2005/8/layout/pyramid1"/>
    <dgm:cxn modelId="{D337EA3B-1F69-4837-BF45-25EF19AA6372}" srcId="{C6D7C83A-D6A3-4537-A42F-0825C963AFE4}" destId="{E8EEA71C-68AE-4424-AEA0-39F3AD9DEADB}" srcOrd="0" destOrd="0" parTransId="{6D0EB2D1-AAE5-47FE-91B7-59A8ED863B56}" sibTransId="{7523EB61-4E2E-41FC-AF03-7A6C38D92ABF}"/>
    <dgm:cxn modelId="{D0DE58BD-F6CF-4390-B36F-E2BD78C8315F}" srcId="{FA54A960-1215-4366-8ED4-61AE474A181A}" destId="{5CF81E18-FE3D-43EA-A8FC-7E3317300B24}" srcOrd="0" destOrd="0" parTransId="{F10DE51F-11B4-491A-8811-D4C980D8E6DD}" sibTransId="{544A819E-8E17-4AFF-973C-ADBC65E4E61E}"/>
    <dgm:cxn modelId="{BE96BE2D-101E-44CB-A64E-C63E2930431F}" srcId="{FA54A960-1215-4366-8ED4-61AE474A181A}" destId="{B5EEE805-D100-483E-BE8C-B3D69415D918}" srcOrd="4" destOrd="0" parTransId="{588A7BD4-1D0F-439A-9304-4AE141075E98}" sibTransId="{2EA787B6-3EFB-4090-B3E5-FB082FFF9BD2}"/>
    <dgm:cxn modelId="{093DC6F4-B0DB-4D4D-8F90-A7CA163202F7}" type="presOf" srcId="{36946566-1E2F-4A33-84CE-3EB65C8990CF}" destId="{DAEAF672-49E3-495C-BFDD-B15045BEA09A}" srcOrd="0" destOrd="0" presId="urn:microsoft.com/office/officeart/2005/8/layout/pyramid1"/>
    <dgm:cxn modelId="{CB803E70-65CF-448D-9AFC-57B83A6DF324}" type="presOf" srcId="{5CCCC9BB-1155-4C7C-A86B-4200A316398B}" destId="{B5FD5D8F-8560-4BDA-B0A3-50C548079610}" srcOrd="1" destOrd="1" presId="urn:microsoft.com/office/officeart/2005/8/layout/pyramid1"/>
    <dgm:cxn modelId="{D81063EA-7D2E-4B83-B29A-6EFA4E4BC08D}" srcId="{4C3B23DD-4688-46B9-836F-999E26315EC3}" destId="{57D965AA-8BF2-4963-A3D5-154C2F7E6A59}" srcOrd="1" destOrd="0" parTransId="{EA6DE68C-9546-4BA9-A28C-547246D95857}" sibTransId="{5FCE0EE2-7375-495A-AE7A-8728701A8170}"/>
    <dgm:cxn modelId="{284D6822-B627-47D6-BDCC-E24DD3BD9DAB}" type="presOf" srcId="{812AFBC5-0E21-4396-86BE-2A961FE17EE8}" destId="{B5FD5D8F-8560-4BDA-B0A3-50C548079610}" srcOrd="1" destOrd="0" presId="urn:microsoft.com/office/officeart/2005/8/layout/pyramid1"/>
    <dgm:cxn modelId="{66ED32CA-9D94-4DA8-9674-80CE99F0BA6A}" srcId="{FA54A960-1215-4366-8ED4-61AE474A181A}" destId="{E55AA7A1-A350-4F8E-8D91-6141D651C140}" srcOrd="5" destOrd="0" parTransId="{0A69F08C-AB98-436C-AC4F-896EE6A8BFCE}" sibTransId="{5D606EC6-203C-4D9E-B1B8-BF8D4A1CB822}"/>
    <dgm:cxn modelId="{0EF1E1B7-AF82-4E2A-9325-6C0B9D24C04E}" type="presOf" srcId="{9553BCBB-7684-4345-B8FD-E8FCA7D16FE1}" destId="{D5606362-D0E5-4FBF-81C6-7BD82EDBB370}" srcOrd="1" destOrd="0" presId="urn:microsoft.com/office/officeart/2005/8/layout/pyramid1"/>
    <dgm:cxn modelId="{61542BBE-6040-4AB4-ABC2-A846FDA03457}" type="presOf" srcId="{4AFA1815-C028-4AEC-A2FF-6FF6DCF5081A}" destId="{E871F7FD-B157-4241-A05C-9CD7010D9ED7}" srcOrd="0" destOrd="1" presId="urn:microsoft.com/office/officeart/2005/8/layout/pyramid1"/>
    <dgm:cxn modelId="{7BD5AF04-0EA7-4B89-A6A4-C96135BD80D0}" type="presOf" srcId="{B5EEE805-D100-483E-BE8C-B3D69415D918}" destId="{2EDF1451-45FB-4337-B50C-68C7BB985FE7}" srcOrd="0" destOrd="0" presId="urn:microsoft.com/office/officeart/2005/8/layout/pyramid1"/>
    <dgm:cxn modelId="{1CA471EA-D208-4170-BC2A-31A7A33F811F}" srcId="{4C3B23DD-4688-46B9-836F-999E26315EC3}" destId="{36946566-1E2F-4A33-84CE-3EB65C8990CF}" srcOrd="0" destOrd="0" parTransId="{E35536B8-A491-4344-9AE2-D88794D452B5}" sibTransId="{8E361275-483F-403A-B7EF-F0B59785B910}"/>
    <dgm:cxn modelId="{FC0C2C27-79E5-43EC-AE7B-461F7FEFE5A2}" type="presOf" srcId="{4C3B23DD-4688-46B9-836F-999E26315EC3}" destId="{C2841B02-9977-4BCB-B913-DD2895232E7F}" srcOrd="1" destOrd="0" presId="urn:microsoft.com/office/officeart/2005/8/layout/pyramid1"/>
    <dgm:cxn modelId="{DE596F57-C773-4C8B-A4F8-36D203F1C586}" type="presOf" srcId="{02604432-3FC3-47E4-8A7B-BE3E4FC0C930}" destId="{3DD10D75-D156-43AB-8445-C314BB968A88}" srcOrd="1" destOrd="0" presId="urn:microsoft.com/office/officeart/2005/8/layout/pyramid1"/>
    <dgm:cxn modelId="{3F86386D-B3AA-432B-BBDD-CA4E60B70D87}" type="presOf" srcId="{E8EEA71C-68AE-4424-AEA0-39F3AD9DEADB}" destId="{E871F7FD-B157-4241-A05C-9CD7010D9ED7}" srcOrd="0" destOrd="0" presId="urn:microsoft.com/office/officeart/2005/8/layout/pyramid1"/>
    <dgm:cxn modelId="{E928E27C-8A61-450E-8167-BF3E06CC8498}" srcId="{FA54A960-1215-4366-8ED4-61AE474A181A}" destId="{C6D7C83A-D6A3-4537-A42F-0825C963AFE4}" srcOrd="1" destOrd="0" parTransId="{8D29028F-9614-4922-A3B9-C1825D29728C}" sibTransId="{1C25A5E6-E8D6-4394-B4BA-BD5C0E229799}"/>
    <dgm:cxn modelId="{DC35201B-5431-4E1E-9697-2A66981E5958}" type="presOf" srcId="{C6D7C83A-D6A3-4537-A42F-0825C963AFE4}" destId="{6BE60179-5752-4405-BB84-C889651728B6}" srcOrd="0" destOrd="0" presId="urn:microsoft.com/office/officeart/2005/8/layout/pyramid1"/>
    <dgm:cxn modelId="{D3443562-FDA4-4AF6-B998-5DF10AB919C6}" type="presOf" srcId="{E55AA7A1-A350-4F8E-8D91-6141D651C140}" destId="{A93400CB-AF11-4EDD-B316-3BD3AA10777B}" srcOrd="0" destOrd="0" presId="urn:microsoft.com/office/officeart/2005/8/layout/pyramid1"/>
    <dgm:cxn modelId="{1CFD3BF7-3EC2-48B9-B920-092255477AA7}" srcId="{5CF81E18-FE3D-43EA-A8FC-7E3317300B24}" destId="{5CCCC9BB-1155-4C7C-A86B-4200A316398B}" srcOrd="1" destOrd="0" parTransId="{E15CE5D2-72AB-4FF5-A106-20D4302732F7}" sibTransId="{0A887544-7981-4395-8AD9-377DAF4B6F1F}"/>
    <dgm:cxn modelId="{73756699-19C9-4A2A-A6A2-52E3B410DCFA}" type="presOf" srcId="{B5EEE805-D100-483E-BE8C-B3D69415D918}" destId="{0D8ECC9A-5767-4C10-BE7A-E5CA52647E76}" srcOrd="1" destOrd="0" presId="urn:microsoft.com/office/officeart/2005/8/layout/pyramid1"/>
    <dgm:cxn modelId="{9097C142-7876-4B91-99BB-262C74606EE9}" type="presOf" srcId="{57D965AA-8BF2-4963-A3D5-154C2F7E6A59}" destId="{097DE51B-D2C4-44DC-A257-2EF15C5CF7BA}" srcOrd="1" destOrd="1" presId="urn:microsoft.com/office/officeart/2005/8/layout/pyramid1"/>
    <dgm:cxn modelId="{AC973279-6932-4A20-9ABC-50227274EF99}" type="presOf" srcId="{5CCCC9BB-1155-4C7C-A86B-4200A316398B}" destId="{2327EF0E-72E3-49AA-85BC-A37C6A9B00BF}" srcOrd="0" destOrd="1" presId="urn:microsoft.com/office/officeart/2005/8/layout/pyramid1"/>
    <dgm:cxn modelId="{252DCA65-090D-40F7-9CBB-294839C1F7DD}" type="presOf" srcId="{4C3B23DD-4688-46B9-836F-999E26315EC3}" destId="{994A12E3-E8C9-400F-A07A-2258A0E14964}" srcOrd="0" destOrd="0" presId="urn:microsoft.com/office/officeart/2005/8/layout/pyramid1"/>
    <dgm:cxn modelId="{2316D752-DD0C-4DD2-B3F2-21FFA17445AF}" srcId="{5CF81E18-FE3D-43EA-A8FC-7E3317300B24}" destId="{812AFBC5-0E21-4396-86BE-2A961FE17EE8}" srcOrd="0" destOrd="0" parTransId="{E775EB4C-DA17-40C9-9D32-DD7CEB4BB649}" sibTransId="{ACF1C97E-1B53-4C37-AE6F-1E77BACC087C}"/>
    <dgm:cxn modelId="{0560C684-7ECB-4BC0-8DB7-6B6C5222F6FD}" srcId="{FA54A960-1215-4366-8ED4-61AE474A181A}" destId="{9553BCBB-7684-4345-B8FD-E8FCA7D16FE1}" srcOrd="3" destOrd="0" parTransId="{7BB0A092-0844-488D-953B-7E647F817171}" sibTransId="{4FE51CAE-A443-4890-8EA8-039D80D6E7EC}"/>
    <dgm:cxn modelId="{75B06A34-9690-4B75-9D94-5273B4E87906}" srcId="{FA54A960-1215-4366-8ED4-61AE474A181A}" destId="{02604432-3FC3-47E4-8A7B-BE3E4FC0C930}" srcOrd="6" destOrd="0" parTransId="{DB5107C2-05A3-44B0-BEE0-0B101FAD9082}" sibTransId="{0BC7BE3B-F5E2-47C7-AB04-EF96ABE80885}"/>
    <dgm:cxn modelId="{36B6EA67-2306-429B-956F-AE341CA0CA94}" srcId="{FA54A960-1215-4366-8ED4-61AE474A181A}" destId="{4C3B23DD-4688-46B9-836F-999E26315EC3}" srcOrd="2" destOrd="0" parTransId="{4DD53096-2BDD-41B0-BA2A-793C31B3DC36}" sibTransId="{98DB7D58-ECFF-4220-B25D-DF587ADCE8C3}"/>
    <dgm:cxn modelId="{4BBE02C0-D46B-44D1-920E-0A7E5FC1ED72}" type="presParOf" srcId="{6ABF14D7-475F-447B-9A53-575F74916893}" destId="{FD057560-EB9D-4163-877E-EC6A8CF2C25F}" srcOrd="0" destOrd="0" presId="urn:microsoft.com/office/officeart/2005/8/layout/pyramid1"/>
    <dgm:cxn modelId="{03434900-BB45-40DB-BDBC-D48FEEB04D20}" type="presParOf" srcId="{FD057560-EB9D-4163-877E-EC6A8CF2C25F}" destId="{2327EF0E-72E3-49AA-85BC-A37C6A9B00BF}" srcOrd="0" destOrd="0" presId="urn:microsoft.com/office/officeart/2005/8/layout/pyramid1"/>
    <dgm:cxn modelId="{F4529A6E-5A56-4267-BF5F-1F6CD12BCC42}" type="presParOf" srcId="{FD057560-EB9D-4163-877E-EC6A8CF2C25F}" destId="{B5FD5D8F-8560-4BDA-B0A3-50C548079610}" srcOrd="1" destOrd="0" presId="urn:microsoft.com/office/officeart/2005/8/layout/pyramid1"/>
    <dgm:cxn modelId="{8E6856DB-8E61-49A3-97A7-30B80454C589}" type="presParOf" srcId="{FD057560-EB9D-4163-877E-EC6A8CF2C25F}" destId="{E6582123-D9A6-43F2-A536-8F3BF9E65845}" srcOrd="2" destOrd="0" presId="urn:microsoft.com/office/officeart/2005/8/layout/pyramid1"/>
    <dgm:cxn modelId="{50CC090E-9225-46BB-9671-29F217E27997}" type="presParOf" srcId="{FD057560-EB9D-4163-877E-EC6A8CF2C25F}" destId="{EFF417E6-EF64-44D0-9192-4E8F12D53DD7}" srcOrd="3" destOrd="0" presId="urn:microsoft.com/office/officeart/2005/8/layout/pyramid1"/>
    <dgm:cxn modelId="{2F86A174-C6BE-4A2D-9644-BEAF308694CD}" type="presParOf" srcId="{6ABF14D7-475F-447B-9A53-575F74916893}" destId="{A27E09CF-84A2-434B-A7CB-F89DF3EDD337}" srcOrd="1" destOrd="0" presId="urn:microsoft.com/office/officeart/2005/8/layout/pyramid1"/>
    <dgm:cxn modelId="{D239A8BA-569B-4F71-8CEF-7624BBEAD00D}" type="presParOf" srcId="{A27E09CF-84A2-434B-A7CB-F89DF3EDD337}" destId="{E871F7FD-B157-4241-A05C-9CD7010D9ED7}" srcOrd="0" destOrd="0" presId="urn:microsoft.com/office/officeart/2005/8/layout/pyramid1"/>
    <dgm:cxn modelId="{CBF20444-24CE-4364-BD41-19B2D505B11D}" type="presParOf" srcId="{A27E09CF-84A2-434B-A7CB-F89DF3EDD337}" destId="{9E1BD763-8EA6-4F63-B6C1-08A298547048}" srcOrd="1" destOrd="0" presId="urn:microsoft.com/office/officeart/2005/8/layout/pyramid1"/>
    <dgm:cxn modelId="{D79F5EFD-B48A-45B4-A1B6-47F24C30E868}" type="presParOf" srcId="{A27E09CF-84A2-434B-A7CB-F89DF3EDD337}" destId="{6BE60179-5752-4405-BB84-C889651728B6}" srcOrd="2" destOrd="0" presId="urn:microsoft.com/office/officeart/2005/8/layout/pyramid1"/>
    <dgm:cxn modelId="{561E7122-9369-4872-ACE9-A1E6C1009DC4}" type="presParOf" srcId="{A27E09CF-84A2-434B-A7CB-F89DF3EDD337}" destId="{4F729894-BC49-4BAF-9F3D-FA97D6BC3299}" srcOrd="3" destOrd="0" presId="urn:microsoft.com/office/officeart/2005/8/layout/pyramid1"/>
    <dgm:cxn modelId="{16510AD0-5846-42A8-96AD-2800BAE13E2D}" type="presParOf" srcId="{6ABF14D7-475F-447B-9A53-575F74916893}" destId="{0A2A6C87-7B43-4746-803B-BA335A10FB6D}" srcOrd="2" destOrd="0" presId="urn:microsoft.com/office/officeart/2005/8/layout/pyramid1"/>
    <dgm:cxn modelId="{9BF0630A-3C8D-43DB-88FB-28D5E1ADE1C8}" type="presParOf" srcId="{0A2A6C87-7B43-4746-803B-BA335A10FB6D}" destId="{DAEAF672-49E3-495C-BFDD-B15045BEA09A}" srcOrd="0" destOrd="0" presId="urn:microsoft.com/office/officeart/2005/8/layout/pyramid1"/>
    <dgm:cxn modelId="{A116A3C9-18F3-44BD-8E4A-B1D0904205EA}" type="presParOf" srcId="{0A2A6C87-7B43-4746-803B-BA335A10FB6D}" destId="{097DE51B-D2C4-44DC-A257-2EF15C5CF7BA}" srcOrd="1" destOrd="0" presId="urn:microsoft.com/office/officeart/2005/8/layout/pyramid1"/>
    <dgm:cxn modelId="{9CDD5CAC-24A2-4688-B195-57159B91FC8A}" type="presParOf" srcId="{0A2A6C87-7B43-4746-803B-BA335A10FB6D}" destId="{994A12E3-E8C9-400F-A07A-2258A0E14964}" srcOrd="2" destOrd="0" presId="urn:microsoft.com/office/officeart/2005/8/layout/pyramid1"/>
    <dgm:cxn modelId="{DE22F8F0-F65D-4525-8619-5C74002D103F}" type="presParOf" srcId="{0A2A6C87-7B43-4746-803B-BA335A10FB6D}" destId="{C2841B02-9977-4BCB-B913-DD2895232E7F}" srcOrd="3" destOrd="0" presId="urn:microsoft.com/office/officeart/2005/8/layout/pyramid1"/>
    <dgm:cxn modelId="{284DD443-2A00-4F9E-8F7F-E6BA271A2317}" type="presParOf" srcId="{6ABF14D7-475F-447B-9A53-575F74916893}" destId="{7CFAC2DF-8E4A-45C1-9AA7-4AE92325A560}" srcOrd="3" destOrd="0" presId="urn:microsoft.com/office/officeart/2005/8/layout/pyramid1"/>
    <dgm:cxn modelId="{C246BAB9-BA4E-4E7C-B3CA-18B9C0E66C6F}" type="presParOf" srcId="{7CFAC2DF-8E4A-45C1-9AA7-4AE92325A560}" destId="{8CE4AC21-127B-4F0E-B917-D6758919ADCC}" srcOrd="0" destOrd="0" presId="urn:microsoft.com/office/officeart/2005/8/layout/pyramid1"/>
    <dgm:cxn modelId="{EACB8126-8DC4-4596-ADE4-C2A4BA7F3D8A}" type="presParOf" srcId="{7CFAC2DF-8E4A-45C1-9AA7-4AE92325A560}" destId="{D5606362-D0E5-4FBF-81C6-7BD82EDBB370}" srcOrd="1" destOrd="0" presId="urn:microsoft.com/office/officeart/2005/8/layout/pyramid1"/>
    <dgm:cxn modelId="{F97A4BA5-09E5-483B-9CA7-2AAFAE23949B}" type="presParOf" srcId="{6ABF14D7-475F-447B-9A53-575F74916893}" destId="{6020E371-D87A-46A8-BE62-7BE62EF3C24D}" srcOrd="4" destOrd="0" presId="urn:microsoft.com/office/officeart/2005/8/layout/pyramid1"/>
    <dgm:cxn modelId="{FF355423-2C86-438A-B18E-2BF16A1BDD71}" type="presParOf" srcId="{6020E371-D87A-46A8-BE62-7BE62EF3C24D}" destId="{2EDF1451-45FB-4337-B50C-68C7BB985FE7}" srcOrd="0" destOrd="0" presId="urn:microsoft.com/office/officeart/2005/8/layout/pyramid1"/>
    <dgm:cxn modelId="{CBC4AF3F-88FA-4FE5-A813-2606DF9CCE62}" type="presParOf" srcId="{6020E371-D87A-46A8-BE62-7BE62EF3C24D}" destId="{0D8ECC9A-5767-4C10-BE7A-E5CA52647E76}" srcOrd="1" destOrd="0" presId="urn:microsoft.com/office/officeart/2005/8/layout/pyramid1"/>
    <dgm:cxn modelId="{2F9F8731-D51E-4CCF-A20B-CCFC2BE7A1E6}" type="presParOf" srcId="{6ABF14D7-475F-447B-9A53-575F74916893}" destId="{31AED34F-930B-4879-9000-27B665B5DE0C}" srcOrd="5" destOrd="0" presId="urn:microsoft.com/office/officeart/2005/8/layout/pyramid1"/>
    <dgm:cxn modelId="{F4B0C1AF-CFF8-4566-A33D-27A74B130C4A}" type="presParOf" srcId="{31AED34F-930B-4879-9000-27B665B5DE0C}" destId="{A93400CB-AF11-4EDD-B316-3BD3AA10777B}" srcOrd="0" destOrd="0" presId="urn:microsoft.com/office/officeart/2005/8/layout/pyramid1"/>
    <dgm:cxn modelId="{C796F27D-A521-4D4C-A3AD-8E4BCDD4972B}" type="presParOf" srcId="{31AED34F-930B-4879-9000-27B665B5DE0C}" destId="{1E099C9F-0E4E-4D7F-81B3-9F05D8319199}" srcOrd="1" destOrd="0" presId="urn:microsoft.com/office/officeart/2005/8/layout/pyramid1"/>
    <dgm:cxn modelId="{071AC2F2-A167-43D6-B892-67D9FD1190FE}" type="presParOf" srcId="{6ABF14D7-475F-447B-9A53-575F74916893}" destId="{BF985A64-D62A-46F9-B4BC-1E090DF260FF}" srcOrd="6" destOrd="0" presId="urn:microsoft.com/office/officeart/2005/8/layout/pyramid1"/>
    <dgm:cxn modelId="{4A3BD06F-FADA-4C14-9F52-9C68AD9151F2}" type="presParOf" srcId="{BF985A64-D62A-46F9-B4BC-1E090DF260FF}" destId="{ABA5C59B-E1C4-4D45-B179-1CF0529E7787}" srcOrd="0" destOrd="0" presId="urn:microsoft.com/office/officeart/2005/8/layout/pyramid1"/>
    <dgm:cxn modelId="{2F954464-E1E8-48EE-BDE9-82A26BC88AEC}" type="presParOf" srcId="{BF985A64-D62A-46F9-B4BC-1E090DF260FF}" destId="{3DD10D75-D156-43AB-8445-C314BB968A8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en-US" dirty="0"/>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en-US"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noProof="0" dirty="0" smtClean="0"/>
              <a:t>Click to edit Master text styles</a:t>
            </a:r>
          </a:p>
          <a:p>
            <a:pPr lvl="1"/>
            <a:r>
              <a:rPr lang="en-US" altLang="en-US" noProof="0" dirty="0" smtClean="0"/>
              <a:t>Second level</a:t>
            </a:r>
          </a:p>
          <a:p>
            <a:pPr lvl="2"/>
            <a:r>
              <a:rPr lang="en-US" altLang="en-US" noProof="0" dirty="0" smtClean="0"/>
              <a:t>Third level</a:t>
            </a:r>
          </a:p>
          <a:p>
            <a:pPr lvl="3"/>
            <a:r>
              <a:rPr lang="en-US" altLang="en-US" noProof="0" dirty="0" smtClean="0"/>
              <a:t>Fourth level</a:t>
            </a:r>
          </a:p>
          <a:p>
            <a:pPr lvl="4"/>
            <a:r>
              <a:rPr lang="en-US" altLang="en-US" noProof="0" dirty="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en-US" dirty="0"/>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866C0D3-C283-424C-BA8F-918C7F0F2B78}" type="slidenum">
              <a:rPr lang="en-US" altLang="en-US"/>
              <a:pPr>
                <a:defRPr/>
              </a:pPr>
              <a:t>‹#›</a:t>
            </a:fld>
            <a:endParaRPr lang="en-US" altLang="en-US" dirty="0"/>
          </a:p>
        </p:txBody>
      </p:sp>
    </p:spTree>
    <p:extLst>
      <p:ext uri="{BB962C8B-B14F-4D97-AF65-F5344CB8AC3E}">
        <p14:creationId xmlns:p14="http://schemas.microsoft.com/office/powerpoint/2010/main" val="73614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data-flair.training/blogs/introduction-apache-flume-tutorial-beginners-guid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data-flair.training/blogs/rdd-transformations-actions-apis-apache-spark/"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data-flair.training/blogs/apache-spark-in-memory-computing/"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data-flair.training/blogs/directed-acyclic-graph-dag-in-apache-spark/"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image" Target="../media/image22.tif"/><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a:t>
            </a:fld>
            <a:endParaRPr lang="en-US" altLang="en-US" dirty="0"/>
          </a:p>
        </p:txBody>
      </p:sp>
    </p:spTree>
    <p:extLst>
      <p:ext uri="{BB962C8B-B14F-4D97-AF65-F5344CB8AC3E}">
        <p14:creationId xmlns:p14="http://schemas.microsoft.com/office/powerpoint/2010/main" val="1381233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Failover processes are built into data nodes, e.g., automatic restart some number of times.</a:t>
            </a:r>
          </a:p>
          <a:p>
            <a:endParaRPr lang="en-US" dirty="0"/>
          </a:p>
          <a:p>
            <a:r>
              <a:rPr lang="en-US" dirty="0" smtClean="0"/>
              <a:t>When a data node is restarted, Name Node attempts to restart Task Trackers on the data Node.</a:t>
            </a:r>
          </a:p>
          <a:p>
            <a:r>
              <a:rPr lang="en-US" dirty="0" smtClean="0"/>
              <a:t>If this fails, the data node is declared won.</a:t>
            </a:r>
          </a:p>
          <a:p>
            <a:endParaRPr lang="en-US" dirty="0"/>
          </a:p>
          <a:p>
            <a:r>
              <a:rPr lang="en-US" dirty="0" smtClean="0"/>
              <a:t>Since we have replicate copies of MR tasks on multiple data nodes, we expect at least one of replicates to complete (the statistics are in our favor).</a:t>
            </a:r>
          </a:p>
          <a:p>
            <a:endParaRPr lang="en-US" dirty="0"/>
          </a:p>
          <a:p>
            <a:r>
              <a:rPr lang="en-US" dirty="0" smtClean="0"/>
              <a:t>Thus, when the job is complete we expect one replicate of each tasks to have completed and therefore the job to have successfully completed.</a:t>
            </a:r>
          </a:p>
          <a:p>
            <a:endParaRPr lang="en-US" dirty="0"/>
          </a:p>
          <a:p>
            <a:r>
              <a:rPr lang="en-US" dirty="0" smtClean="0"/>
              <a:t>Of the replicates, the one that completes first is the winner.</a:t>
            </a:r>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10</a:t>
            </a:fld>
            <a:endParaRPr lang="en-US" altLang="en-US" dirty="0"/>
          </a:p>
        </p:txBody>
      </p:sp>
    </p:spTree>
    <p:extLst>
      <p:ext uri="{BB962C8B-B14F-4D97-AF65-F5344CB8AC3E}">
        <p14:creationId xmlns:p14="http://schemas.microsoft.com/office/powerpoint/2010/main" val="3888630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defRPr/>
            </a:pPr>
            <a:r>
              <a:rPr lang="en-US" sz="1600" dirty="0"/>
              <a:t>Keeps image of entire file system namespace and file Blockmap in memory.</a:t>
            </a:r>
          </a:p>
          <a:p>
            <a:pPr eaLnBrk="1" fontAlgn="auto" hangingPunct="1">
              <a:spcAft>
                <a:spcPts val="0"/>
              </a:spcAft>
              <a:defRPr/>
            </a:pPr>
            <a:r>
              <a:rPr lang="en-US" sz="1600" dirty="0"/>
              <a:t>4GB of local RAM is sufficient to support the above data structures that represent the huge number of files and directories.</a:t>
            </a:r>
          </a:p>
          <a:p>
            <a:pPr eaLnBrk="1" fontAlgn="auto" hangingPunct="1">
              <a:spcAft>
                <a:spcPts val="0"/>
              </a:spcAft>
              <a:defRPr/>
            </a:pPr>
            <a:r>
              <a:rPr lang="en-US" sz="1600" dirty="0"/>
              <a:t>When the </a:t>
            </a:r>
            <a:r>
              <a:rPr lang="en-US" sz="1600" dirty="0" smtClean="0"/>
              <a:t>Name node </a:t>
            </a:r>
            <a:r>
              <a:rPr lang="en-US" sz="1600" dirty="0"/>
              <a:t>starts up it gets the FsImage and </a:t>
            </a:r>
            <a:r>
              <a:rPr lang="en-US" sz="1600" dirty="0" smtClean="0"/>
              <a:t>Editlog </a:t>
            </a:r>
            <a:r>
              <a:rPr lang="en-US" sz="1600" dirty="0"/>
              <a:t>from its local file system, update FsImage with EditLog information and then stores a copy of the FsImage on the </a:t>
            </a:r>
            <a:r>
              <a:rPr lang="en-US" sz="1600" dirty="0" smtClean="0"/>
              <a:t>filesystem </a:t>
            </a:r>
            <a:r>
              <a:rPr lang="en-US" sz="1600" dirty="0"/>
              <a:t>as a checkpoint.</a:t>
            </a:r>
          </a:p>
          <a:p>
            <a:pPr eaLnBrk="1" fontAlgn="auto" hangingPunct="1">
              <a:spcAft>
                <a:spcPts val="0"/>
              </a:spcAft>
              <a:defRPr/>
            </a:pPr>
            <a:r>
              <a:rPr lang="en-US" sz="1600" dirty="0"/>
              <a:t>Periodic checkpointing is done. So that the system can recover back to the last checkpointed state in case of a crash.</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11</a:t>
            </a:fld>
            <a:endParaRPr lang="en-US" altLang="en-US" dirty="0"/>
          </a:p>
        </p:txBody>
      </p:sp>
    </p:spTree>
    <p:extLst>
      <p:ext uri="{BB962C8B-B14F-4D97-AF65-F5344CB8AC3E}">
        <p14:creationId xmlns:p14="http://schemas.microsoft.com/office/powerpoint/2010/main" val="4124529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Aft>
                <a:spcPts val="0"/>
              </a:spcAft>
              <a:defRPr/>
            </a:pPr>
            <a:r>
              <a:rPr lang="en-US" sz="1600" dirty="0" smtClean="0"/>
              <a:t>When </a:t>
            </a:r>
            <a:r>
              <a:rPr lang="en-US" sz="1600" dirty="0"/>
              <a:t>the filesystem starts up it generates a list of all HDFS blocks and send this report to </a:t>
            </a:r>
            <a:r>
              <a:rPr lang="en-US" sz="1600" dirty="0" smtClean="0"/>
              <a:t>Name node: </a:t>
            </a:r>
            <a:r>
              <a:rPr lang="en-US" sz="1600" dirty="0"/>
              <a:t>Blockreport. </a:t>
            </a:r>
          </a:p>
          <a:p>
            <a:endParaRPr lang="en-US" dirty="0" smtClean="0"/>
          </a:p>
          <a:p>
            <a:r>
              <a:rPr lang="en-US" sz="1600" dirty="0"/>
              <a:t>All HDFS communication protocols are layered on top of the TCP/IP protocol</a:t>
            </a:r>
          </a:p>
          <a:p>
            <a:endParaRPr lang="en-US" sz="1600" dirty="0" smtClean="0"/>
          </a:p>
          <a:p>
            <a:pPr eaLnBrk="1" fontAlgn="auto" hangingPunct="1">
              <a:spcAft>
                <a:spcPts val="0"/>
              </a:spcAft>
              <a:defRPr/>
            </a:pPr>
            <a:r>
              <a:rPr lang="en-US" sz="1800" dirty="0"/>
              <a:t>The </a:t>
            </a:r>
            <a:r>
              <a:rPr lang="en-US" sz="1800" dirty="0" smtClean="0"/>
              <a:t>Data nodes </a:t>
            </a:r>
            <a:r>
              <a:rPr lang="en-US" sz="1800" dirty="0"/>
              <a:t>talk to the </a:t>
            </a:r>
            <a:r>
              <a:rPr lang="en-US" sz="1800" dirty="0" smtClean="0"/>
              <a:t>Name node </a:t>
            </a:r>
            <a:r>
              <a:rPr lang="en-US" sz="1800" dirty="0"/>
              <a:t>using </a:t>
            </a:r>
            <a:r>
              <a:rPr lang="en-US" sz="1800" dirty="0" smtClean="0"/>
              <a:t>Data node </a:t>
            </a:r>
            <a:r>
              <a:rPr lang="en-US" sz="1800" dirty="0"/>
              <a:t>protocol.</a:t>
            </a:r>
          </a:p>
          <a:p>
            <a:pPr eaLnBrk="1" fontAlgn="auto" hangingPunct="1">
              <a:spcAft>
                <a:spcPts val="0"/>
              </a:spcAft>
              <a:defRPr/>
            </a:pPr>
            <a:r>
              <a:rPr lang="en-US" sz="1800" dirty="0"/>
              <a:t>RPC abstraction wraps both ClientProtocol and </a:t>
            </a:r>
            <a:r>
              <a:rPr lang="en-US" sz="1800" dirty="0" smtClean="0"/>
              <a:t>Data node </a:t>
            </a:r>
            <a:r>
              <a:rPr lang="en-US" sz="1800" dirty="0"/>
              <a:t>protocol.</a:t>
            </a:r>
          </a:p>
          <a:p>
            <a:pPr eaLnBrk="1" fontAlgn="auto" hangingPunct="1">
              <a:spcAft>
                <a:spcPts val="0"/>
              </a:spcAft>
              <a:defRPr/>
            </a:pPr>
            <a:r>
              <a:rPr lang="en-US" sz="1800" dirty="0" smtClean="0"/>
              <a:t>Name node </a:t>
            </a:r>
            <a:r>
              <a:rPr lang="en-US" sz="1800" dirty="0"/>
              <a:t>is simply a server and never initiates a request; it only responds to RPC requests issued by </a:t>
            </a:r>
            <a:r>
              <a:rPr lang="en-US" sz="1800" dirty="0" smtClean="0"/>
              <a:t>Data Nodes </a:t>
            </a:r>
            <a:r>
              <a:rPr lang="en-US" sz="1800" dirty="0"/>
              <a:t>or clients. </a:t>
            </a:r>
          </a:p>
          <a:p>
            <a:endParaRPr lang="en-US" sz="18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12</a:t>
            </a:fld>
            <a:endParaRPr lang="en-US" altLang="en-US" dirty="0"/>
          </a:p>
        </p:txBody>
      </p:sp>
    </p:spTree>
    <p:extLst>
      <p:ext uri="{BB962C8B-B14F-4D97-AF65-F5344CB8AC3E}">
        <p14:creationId xmlns:p14="http://schemas.microsoft.com/office/powerpoint/2010/main" val="1421839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The Job Tracker runs on the Name node.</a:t>
            </a:r>
          </a:p>
          <a:p>
            <a:r>
              <a:rPr lang="en-US" sz="1600" dirty="0" smtClean="0"/>
              <a:t>It initiates the Task Trackers on each of the data nodes. </a:t>
            </a:r>
          </a:p>
          <a:p>
            <a:r>
              <a:rPr lang="en-US" sz="1600" dirty="0" smtClean="0"/>
              <a:t>It breaks the input file into k chunks of size 64M bytes. So, |dssize|/64M -&gt; k,</a:t>
            </a:r>
          </a:p>
          <a:p>
            <a:r>
              <a:rPr lang="en-US" sz="1600" dirty="0" smtClean="0"/>
              <a:t>And k/n chunks are distributed to each data node as separate processing tasks, such that n &lt; k, except for data node n. Why?</a:t>
            </a:r>
          </a:p>
          <a:p>
            <a:r>
              <a:rPr lang="en-US" sz="1600" dirty="0" smtClean="0"/>
              <a:t>Task trackers keep status of each task and periodically update the Job Tracker.</a:t>
            </a:r>
          </a:p>
          <a:p>
            <a:r>
              <a:rPr lang="en-US" sz="1600" dirty="0" smtClean="0"/>
              <a:t>Job Tracker reports back to calling program when MapReduce job is complete.</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13</a:t>
            </a:fld>
            <a:endParaRPr lang="en-US" altLang="en-US" dirty="0"/>
          </a:p>
        </p:txBody>
      </p:sp>
    </p:spTree>
    <p:extLst>
      <p:ext uri="{BB962C8B-B14F-4D97-AF65-F5344CB8AC3E}">
        <p14:creationId xmlns:p14="http://schemas.microsoft.com/office/powerpoint/2010/main" val="2864880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14</a:t>
            </a:fld>
            <a:endParaRPr lang="en-US" altLang="en-US" dirty="0"/>
          </a:p>
        </p:txBody>
      </p:sp>
    </p:spTree>
    <p:extLst>
      <p:ext uri="{BB962C8B-B14F-4D97-AF65-F5344CB8AC3E}">
        <p14:creationId xmlns:p14="http://schemas.microsoft.com/office/powerpoint/2010/main" val="3747445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Parallel processing is still an art, not quite a science</a:t>
            </a:r>
            <a:endParaRPr lang="en-US" sz="1600" dirty="0"/>
          </a:p>
          <a:p>
            <a:r>
              <a:rPr lang="en-US" sz="1600" dirty="0" smtClean="0"/>
              <a:t>No general purpose algorithm for generating parallel programs</a:t>
            </a:r>
            <a:endParaRPr lang="en-US" sz="1600" dirty="0"/>
          </a:p>
          <a:p>
            <a:r>
              <a:rPr lang="en-US" sz="1600" dirty="0" smtClean="0"/>
              <a:t>But, there are well-known models for constructing parallel programs</a:t>
            </a:r>
          </a:p>
          <a:p>
            <a:r>
              <a:rPr lang="en-US" sz="1600" dirty="0" smtClean="0"/>
              <a:t>Much optimization at the supercomputer and parallel processor level</a:t>
            </a:r>
          </a:p>
          <a:p>
            <a:pPr marL="171450" indent="-171450">
              <a:buFontTx/>
              <a:buChar char="-"/>
            </a:pPr>
            <a:r>
              <a:rPr lang="en-US" sz="1600" dirty="0" smtClean="0"/>
              <a:t>Automatic parallelization of FORTRAN programs since the Cray-1</a:t>
            </a:r>
          </a:p>
          <a:p>
            <a:pPr marL="171450" indent="-171450">
              <a:buFontTx/>
              <a:buChar char="-"/>
            </a:pPr>
            <a:endParaRPr lang="en-US" sz="1600" dirty="0"/>
          </a:p>
          <a:p>
            <a:r>
              <a:rPr lang="en-US" sz="1600" dirty="0" smtClean="0"/>
              <a:t>Kaisler dissertation:  </a:t>
            </a:r>
            <a:r>
              <a:rPr lang="en-US" sz="1600" i="1" dirty="0" smtClean="0"/>
              <a:t>Making Concurrency Explicit: Converting Object-Oriented to Process-Oriented Programs </a:t>
            </a:r>
            <a:r>
              <a:rPr lang="en-US" sz="1600" dirty="0" smtClean="0"/>
              <a:t>showed how to automate parallelization under certain constraints.</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15</a:t>
            </a:fld>
            <a:endParaRPr lang="en-US" altLang="en-US" dirty="0"/>
          </a:p>
        </p:txBody>
      </p:sp>
    </p:spTree>
    <p:extLst>
      <p:ext uri="{BB962C8B-B14F-4D97-AF65-F5344CB8AC3E}">
        <p14:creationId xmlns:p14="http://schemas.microsoft.com/office/powerpoint/2010/main" val="403114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addressed the question of how we store big data to a certain extent in the last lecture.</a:t>
            </a:r>
          </a:p>
          <a:p>
            <a:endParaRPr lang="en-US" dirty="0"/>
          </a:p>
          <a:p>
            <a:r>
              <a:rPr lang="en-US" dirty="0" smtClean="0"/>
              <a:t>Now, we will address the question of how we process it.</a:t>
            </a:r>
          </a:p>
          <a:p>
            <a:endParaRPr lang="en-US" dirty="0"/>
          </a:p>
          <a:p>
            <a:r>
              <a:rPr lang="en-US" dirty="0" smtClean="0"/>
              <a:t>Clearly, even with 256G bytes of memory we will be hard pressed to process several terabytes of data in a reasonable time. Why?</a:t>
            </a:r>
          </a:p>
          <a:p>
            <a:pPr marL="228600" indent="-228600">
              <a:buAutoNum type="arabicPeriod"/>
            </a:pPr>
            <a:r>
              <a:rPr lang="en-US" dirty="0" smtClean="0"/>
              <a:t>We need to stage chunks of data into and results out of memory. Remember that disks are up to 1,000 times slower than memory.</a:t>
            </a:r>
          </a:p>
          <a:p>
            <a:pPr marL="228600" indent="-228600">
              <a:buAutoNum type="arabicPeriod"/>
            </a:pPr>
            <a:r>
              <a:rPr lang="en-US" dirty="0" smtClean="0"/>
              <a:t>If we have to randomly access data across terabytes, we have real problems about how to swap subsets of data in and out of memory.</a:t>
            </a:r>
          </a:p>
          <a:p>
            <a:pPr marL="228600" indent="-228600">
              <a:buAutoNum type="arabicPeriod"/>
            </a:pPr>
            <a:r>
              <a:rPr lang="en-US" dirty="0" smtClean="0"/>
              <a:t>You probably want to disable cache (see CSCI 6461)</a:t>
            </a:r>
          </a:p>
          <a:p>
            <a:pPr marL="228600" indent="-2286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16</a:t>
            </a:fld>
            <a:endParaRPr lang="en-US" altLang="en-US" dirty="0"/>
          </a:p>
        </p:txBody>
      </p:sp>
    </p:spTree>
    <p:extLst>
      <p:ext uri="{BB962C8B-B14F-4D97-AF65-F5344CB8AC3E}">
        <p14:creationId xmlns:p14="http://schemas.microsoft.com/office/powerpoint/2010/main" val="25814242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17</a:t>
            </a:fld>
            <a:endParaRPr lang="en-US" altLang="en-US" dirty="0"/>
          </a:p>
        </p:txBody>
      </p:sp>
    </p:spTree>
    <p:extLst>
      <p:ext uri="{BB962C8B-B14F-4D97-AF65-F5344CB8AC3E}">
        <p14:creationId xmlns:p14="http://schemas.microsoft.com/office/powerpoint/2010/main" val="2225442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p:spPr>
        <p:txBody>
          <a:bodyPr/>
          <a:lstStyle/>
          <a:p>
            <a:r>
              <a:rPr lang="en-US" altLang="en-US" dirty="0" smtClean="0"/>
              <a:t>Many languages now have a mapping function built-in or defined in a library.</a:t>
            </a:r>
          </a:p>
          <a:p>
            <a:endParaRPr lang="en-US" altLang="en-US" dirty="0"/>
          </a:p>
          <a:p>
            <a:r>
              <a:rPr lang="en-US" altLang="en-US" dirty="0" smtClean="0"/>
              <a:t>Built-in definitions are very useful because their implementation is usually optimized in the language compiler.</a:t>
            </a:r>
          </a:p>
          <a:p>
            <a:endParaRPr lang="en-US" altLang="en-US" dirty="0"/>
          </a:p>
          <a:p>
            <a:r>
              <a:rPr lang="en-US" altLang="en-US" dirty="0" smtClean="0"/>
              <a:t>Think of the Java Iterator’s</a:t>
            </a:r>
          </a:p>
          <a:p>
            <a:endParaRPr lang="en-US" altLang="en-US" dirty="0" smtClean="0"/>
          </a:p>
        </p:txBody>
      </p:sp>
      <p:sp>
        <p:nvSpPr>
          <p:cNvPr id="7172"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A6EF63E-1383-479F-8870-E8591F3CCAD2}" type="slidenum">
              <a:rPr lang="en-US" altLang="en-US" smtClean="0"/>
              <a:pPr/>
              <a:t>18</a:t>
            </a:fld>
            <a:endParaRPr lang="en-US" altLang="en-US" dirty="0" smtClean="0"/>
          </a:p>
        </p:txBody>
      </p:sp>
    </p:spTree>
    <p:extLst>
      <p:ext uri="{BB962C8B-B14F-4D97-AF65-F5344CB8AC3E}">
        <p14:creationId xmlns:p14="http://schemas.microsoft.com/office/powerpoint/2010/main" val="2522805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p:spPr>
        <p:txBody>
          <a:bodyPr/>
          <a:lstStyle/>
          <a:p>
            <a:r>
              <a:rPr lang="en-US" altLang="en-US" dirty="0" smtClean="0"/>
              <a:t>Another iteration function.</a:t>
            </a:r>
          </a:p>
          <a:p>
            <a:endParaRPr lang="en-US" altLang="en-US" dirty="0"/>
          </a:p>
          <a:p>
            <a:r>
              <a:rPr lang="en-US" altLang="en-US" dirty="0" smtClean="0"/>
              <a:t>Reduce can be used in many ways on the resulting data sets by key:</a:t>
            </a:r>
          </a:p>
          <a:p>
            <a:pPr marL="228600" indent="-228600">
              <a:buAutoNum type="arabicPeriod"/>
            </a:pPr>
            <a:r>
              <a:rPr lang="en-US" altLang="en-US" dirty="0" smtClean="0"/>
              <a:t>To sum, average, compute differences, etc. for asset of values assembled at a node</a:t>
            </a:r>
          </a:p>
          <a:p>
            <a:pPr marL="228600" indent="-228600">
              <a:buAutoNum type="arabicPeriod"/>
            </a:pPr>
            <a:r>
              <a:rPr lang="en-US" altLang="en-US" dirty="0" smtClean="0"/>
              <a:t>To generate new labels, perhaps a more compact group, for the values in the dataset</a:t>
            </a:r>
          </a:p>
          <a:p>
            <a:pPr marL="228600" indent="-228600">
              <a:buAutoNum type="arabicPeriod"/>
            </a:pPr>
            <a:r>
              <a:rPr lang="en-US" altLang="en-US" dirty="0" smtClean="0"/>
              <a:t>Translate the values to a new form based on the distribution of values or other criteria in the data set</a:t>
            </a:r>
          </a:p>
        </p:txBody>
      </p:sp>
      <p:sp>
        <p:nvSpPr>
          <p:cNvPr id="9220"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6F46AD9D-03BE-404F-9133-F61ADA569874}" type="slidenum">
              <a:rPr lang="en-US" altLang="en-US" smtClean="0"/>
              <a:pPr/>
              <a:t>19</a:t>
            </a:fld>
            <a:endParaRPr lang="en-US" altLang="en-US" dirty="0" smtClean="0"/>
          </a:p>
        </p:txBody>
      </p:sp>
    </p:spTree>
    <p:extLst>
      <p:ext uri="{BB962C8B-B14F-4D97-AF65-F5344CB8AC3E}">
        <p14:creationId xmlns:p14="http://schemas.microsoft.com/office/powerpoint/2010/main" val="4044349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B638697-583C-4A39-BE34-81D07D87EC7B}" type="slidenum">
              <a:rPr lang="en-US" altLang="en-US" smtClean="0"/>
              <a:pPr>
                <a:defRPr/>
              </a:pPr>
              <a:t>2</a:t>
            </a:fld>
            <a:endParaRPr lang="en-US" altLang="en-US" dirty="0"/>
          </a:p>
        </p:txBody>
      </p:sp>
    </p:spTree>
    <p:extLst>
      <p:ext uri="{BB962C8B-B14F-4D97-AF65-F5344CB8AC3E}">
        <p14:creationId xmlns:p14="http://schemas.microsoft.com/office/powerpoint/2010/main" val="585476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 for several programming languages: R, FORTRAN, C/C++, Java.</a:t>
            </a:r>
          </a:p>
          <a:p>
            <a:endParaRPr lang="en-US" dirty="0"/>
          </a:p>
          <a:p>
            <a:r>
              <a:rPr lang="en-US" dirty="0" smtClean="0"/>
              <a:t>If you can write a Java wrapper for a language, you can probably use that language.</a:t>
            </a:r>
          </a:p>
          <a:p>
            <a:endParaRPr lang="en-US" dirty="0"/>
          </a:p>
          <a:p>
            <a:r>
              <a:rPr lang="en-US" dirty="0" smtClean="0"/>
              <a:t>Distribute the data in advance. You get to choose the number of data nodes, subject to physical node availability and organization policies.</a:t>
            </a:r>
          </a:p>
          <a:p>
            <a:endParaRPr lang="en-US" dirty="0"/>
          </a:p>
          <a:p>
            <a:r>
              <a:rPr lang="en-US" dirty="0" smtClean="0"/>
              <a:t>Hadoop divvies up the data set into chunks.</a:t>
            </a:r>
          </a:p>
          <a:p>
            <a:endParaRPr lang="en-US" dirty="0"/>
          </a:p>
          <a:p>
            <a:r>
              <a:rPr lang="en-US" dirty="0" smtClean="0"/>
              <a:t>The problem is that Hadoop will break across arbitrary boundaries, so one shard may end in the middle of a record.</a:t>
            </a:r>
          </a:p>
          <a:p>
            <a:r>
              <a:rPr lang="en-US" dirty="0" smtClean="0"/>
              <a:t>You need to think about padding.</a:t>
            </a:r>
          </a:p>
          <a:p>
            <a:endParaRPr lang="en-US" dirty="0"/>
          </a:p>
          <a:p>
            <a:r>
              <a:rPr lang="en-US" dirty="0" smtClean="0"/>
              <a:t>With MapReduce, little or no interaction among data nodes. So, makes certain algorithms difficult to implement. 2D FFTs come to mind, although I was told that someone finessed an implementation in MapReduce.</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20</a:t>
            </a:fld>
            <a:endParaRPr lang="en-US" altLang="en-US" dirty="0"/>
          </a:p>
        </p:txBody>
      </p:sp>
    </p:spTree>
    <p:extLst>
      <p:ext uri="{BB962C8B-B14F-4D97-AF65-F5344CB8AC3E}">
        <p14:creationId xmlns:p14="http://schemas.microsoft.com/office/powerpoint/2010/main" val="3721153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distributed applications require some communication among the distributed tasks.</a:t>
            </a:r>
          </a:p>
          <a:p>
            <a:endParaRPr lang="en-US" dirty="0"/>
          </a:p>
          <a:p>
            <a:r>
              <a:rPr lang="en-US" dirty="0" smtClean="0"/>
              <a:t>And, most distributed tasks have to be synchronized to achieve the overall objective.</a:t>
            </a:r>
          </a:p>
          <a:p>
            <a:r>
              <a:rPr lang="en-US" dirty="0" smtClean="0"/>
              <a:t>Communication is slow over interprocessor networks, usually due to software layers.</a:t>
            </a:r>
          </a:p>
          <a:p>
            <a:endParaRPr lang="en-US" dirty="0"/>
          </a:p>
          <a:p>
            <a:r>
              <a:rPr lang="en-US" dirty="0" smtClean="0"/>
              <a:t>Thus, MapReduce is a subset of the more general parallel processing algorithms. By avoiding communication and a few other restrictions on MapReduce jobs, computation can go very fast – but is limited by disk I/O.</a:t>
            </a:r>
          </a:p>
          <a:p>
            <a:endParaRPr lang="en-US" dirty="0"/>
          </a:p>
          <a:p>
            <a:r>
              <a:rPr lang="en-US" dirty="0" smtClean="0"/>
              <a:t>If you can load everything into memory, it goes at nearly memory speed.</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21</a:t>
            </a:fld>
            <a:endParaRPr lang="en-US" altLang="en-US" dirty="0"/>
          </a:p>
        </p:txBody>
      </p:sp>
    </p:spTree>
    <p:extLst>
      <p:ext uri="{BB962C8B-B14F-4D97-AF65-F5344CB8AC3E}">
        <p14:creationId xmlns:p14="http://schemas.microsoft.com/office/powerpoint/2010/main" val="1000972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Pretty straightforward…</a:t>
            </a:r>
          </a:p>
          <a:p>
            <a:endParaRPr lang="en-US" sz="1400" dirty="0"/>
          </a:p>
          <a:p>
            <a:r>
              <a:rPr lang="en-US" sz="1400" dirty="0" smtClean="0"/>
              <a:t>Where doe the magic occur?</a:t>
            </a:r>
          </a:p>
          <a:p>
            <a:r>
              <a:rPr lang="en-US" sz="1400" dirty="0" smtClean="0"/>
              <a:t>In writing simple mappers and reducers. The more complex the mappers and reducer, the greater impact on computing on key-value pairs.</a:t>
            </a:r>
          </a:p>
          <a:p>
            <a:endParaRPr lang="en-US" sz="1400" dirty="0"/>
          </a:p>
          <a:p>
            <a:r>
              <a:rPr lang="en-US" sz="1400" dirty="0" smtClean="0"/>
              <a:t>You need to consider the size of the original data set and how it will be divided among the number of data nodes allocated to you.</a:t>
            </a:r>
          </a:p>
          <a:p>
            <a:endParaRPr lang="en-US" sz="1400" dirty="0"/>
          </a:p>
          <a:p>
            <a:r>
              <a:rPr lang="en-US" sz="1400" dirty="0" smtClean="0"/>
              <a:t>The diversity of the data and distribution of keys can also have an effect on how long it takes each data node to complete its task.</a:t>
            </a:r>
            <a:endParaRPr lang="en-US" sz="14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22</a:t>
            </a:fld>
            <a:endParaRPr lang="en-US" altLang="en-US" dirty="0"/>
          </a:p>
        </p:txBody>
      </p:sp>
    </p:spTree>
    <p:extLst>
      <p:ext uri="{BB962C8B-B14F-4D97-AF65-F5344CB8AC3E}">
        <p14:creationId xmlns:p14="http://schemas.microsoft.com/office/powerpoint/2010/main" val="21923381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Student Exercise:</a:t>
            </a:r>
          </a:p>
          <a:p>
            <a:endParaRPr lang="en-US" sz="1400" dirty="0"/>
          </a:p>
          <a:p>
            <a:r>
              <a:rPr lang="en-US" sz="1400" dirty="0" smtClean="0"/>
              <a:t>Given 4 data nodes and a 256G byte data set and a local network running at 100M bits/second.</a:t>
            </a:r>
          </a:p>
          <a:p>
            <a:endParaRPr lang="en-US" sz="1400" dirty="0"/>
          </a:p>
          <a:p>
            <a:r>
              <a:rPr lang="en-US" sz="1400" dirty="0" smtClean="0"/>
              <a:t>How many shards do you need to move to each data node?</a:t>
            </a:r>
          </a:p>
          <a:p>
            <a:r>
              <a:rPr lang="en-US" sz="1400" dirty="0" smtClean="0"/>
              <a:t>How long does it take to move the data from the host processor to each of the data nodes? (assume negligible time to write to disk)</a:t>
            </a:r>
          </a:p>
          <a:p>
            <a:endParaRPr lang="en-US" sz="1400" dirty="0"/>
          </a:p>
          <a:p>
            <a:r>
              <a:rPr lang="en-US" sz="1400" dirty="0" smtClean="0"/>
              <a:t>Now, recompute assuming that read from disk and write to disk requires 1 millisecond per 64 bytes (a little unrealistic)</a:t>
            </a:r>
            <a:endParaRPr lang="en-US" sz="14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23</a:t>
            </a:fld>
            <a:endParaRPr lang="en-US" altLang="en-US" dirty="0"/>
          </a:p>
        </p:txBody>
      </p:sp>
    </p:spTree>
    <p:extLst>
      <p:ext uri="{BB962C8B-B14F-4D97-AF65-F5344CB8AC3E}">
        <p14:creationId xmlns:p14="http://schemas.microsoft.com/office/powerpoint/2010/main" val="1147172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Mappers process the data by assigning ids, transforming data, or translating data.</a:t>
            </a:r>
          </a:p>
          <a:p>
            <a:endParaRPr lang="en-US" sz="1400" dirty="0"/>
          </a:p>
          <a:p>
            <a:pPr eaLnBrk="1" hangingPunct="1"/>
            <a:r>
              <a:rPr lang="en-US" sz="1400" dirty="0" smtClean="0"/>
              <a:t>Combiners </a:t>
            </a:r>
            <a:r>
              <a:rPr lang="en-US" altLang="en-US" sz="1400" dirty="0" smtClean="0"/>
              <a:t>are </a:t>
            </a:r>
            <a:r>
              <a:rPr lang="en-US" altLang="en-US" sz="1400" dirty="0"/>
              <a:t>optional </a:t>
            </a:r>
            <a:r>
              <a:rPr lang="en-US" altLang="en-US" sz="1400" dirty="0" smtClean="0"/>
              <a:t>optimizations</a:t>
            </a:r>
          </a:p>
          <a:p>
            <a:pPr marL="285750" indent="-285750" eaLnBrk="1" hangingPunct="1">
              <a:buFont typeface="Arial" panose="020B0604020202020204" pitchFamily="34" charset="0"/>
              <a:buChar char="•"/>
            </a:pPr>
            <a:r>
              <a:rPr lang="en-US" altLang="en-US" sz="1400" dirty="0" smtClean="0"/>
              <a:t>Should </a:t>
            </a:r>
            <a:r>
              <a:rPr lang="en-US" altLang="en-US" sz="1400" dirty="0"/>
              <a:t>not affect algorithm </a:t>
            </a:r>
            <a:r>
              <a:rPr lang="en-US" altLang="en-US" sz="1400" dirty="0" smtClean="0"/>
              <a:t>correctness</a:t>
            </a:r>
          </a:p>
          <a:p>
            <a:pPr marL="285750" indent="-285750" eaLnBrk="1" hangingPunct="1">
              <a:buFont typeface="Arial" panose="020B0604020202020204" pitchFamily="34" charset="0"/>
              <a:buChar char="•"/>
            </a:pPr>
            <a:r>
              <a:rPr lang="en-US" altLang="en-US" sz="1400" dirty="0" smtClean="0"/>
              <a:t>May </a:t>
            </a:r>
            <a:r>
              <a:rPr lang="en-US" altLang="en-US" sz="1400" dirty="0"/>
              <a:t>be run 0, 1, or multiple </a:t>
            </a:r>
            <a:r>
              <a:rPr lang="en-US" altLang="en-US" sz="1400" dirty="0" smtClean="0"/>
              <a:t>times</a:t>
            </a:r>
          </a:p>
          <a:p>
            <a:pPr marL="285750" indent="-285750" eaLnBrk="1" hangingPunct="1">
              <a:buFont typeface="Arial" panose="020B0604020202020204" pitchFamily="34" charset="0"/>
              <a:buChar char="•"/>
            </a:pPr>
            <a:r>
              <a:rPr lang="en-US" altLang="en-US" sz="1400" dirty="0" smtClean="0"/>
              <a:t>Example</a:t>
            </a:r>
            <a:r>
              <a:rPr lang="en-US" altLang="en-US" sz="1400" dirty="0"/>
              <a:t>: find average of all integers associated with the same </a:t>
            </a:r>
            <a:r>
              <a:rPr lang="en-US" altLang="en-US" sz="1400" dirty="0" smtClean="0"/>
              <a:t>key</a:t>
            </a:r>
          </a:p>
          <a:p>
            <a:pPr marL="285750" indent="-285750" eaLnBrk="1" hangingPunct="1">
              <a:buFont typeface="Arial" panose="020B0604020202020204" pitchFamily="34" charset="0"/>
              <a:buChar char="•"/>
            </a:pPr>
            <a:endParaRPr lang="en-US" altLang="en-US" sz="1400" dirty="0"/>
          </a:p>
          <a:p>
            <a:pPr marL="285750" indent="-285750" eaLnBrk="1" hangingPunct="1">
              <a:buFont typeface="Arial" panose="020B0604020202020204" pitchFamily="34" charset="0"/>
              <a:buChar char="•"/>
            </a:pPr>
            <a:r>
              <a:rPr lang="en-US" altLang="en-US" sz="1400" dirty="0" smtClean="0"/>
              <a:t>Partitioners sort like values by key to different processors</a:t>
            </a:r>
          </a:p>
          <a:p>
            <a:pPr marL="285750" indent="-285750" eaLnBrk="1" hangingPunct="1">
              <a:buFont typeface="Arial" panose="020B0604020202020204" pitchFamily="34" charset="0"/>
              <a:buChar char="•"/>
            </a:pPr>
            <a:endParaRPr lang="en-US" altLang="en-US" sz="1400" dirty="0"/>
          </a:p>
          <a:p>
            <a:pPr marL="285750" indent="-285750" eaLnBrk="1" hangingPunct="1">
              <a:buFont typeface="Arial" panose="020B0604020202020204" pitchFamily="34" charset="0"/>
              <a:buChar char="•"/>
            </a:pPr>
            <a:r>
              <a:rPr lang="en-US" altLang="en-US" sz="1400" dirty="0" smtClean="0"/>
              <a:t>Reducers do the aggregation of values according to some criteria</a:t>
            </a:r>
            <a:endParaRPr lang="en-US" altLang="en-US" sz="1400" dirty="0"/>
          </a:p>
          <a:p>
            <a:pPr eaLnBrk="1" hangingPunct="1"/>
            <a:endParaRPr lang="en-US" altLang="en-US" sz="1400" dirty="0"/>
          </a:p>
          <a:p>
            <a:endParaRPr lang="en-US" dirty="0" smtClean="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24</a:t>
            </a:fld>
            <a:endParaRPr lang="en-US" altLang="en-US" dirty="0"/>
          </a:p>
        </p:txBody>
      </p:sp>
    </p:spTree>
    <p:extLst>
      <p:ext uri="{BB962C8B-B14F-4D97-AF65-F5344CB8AC3E}">
        <p14:creationId xmlns:p14="http://schemas.microsoft.com/office/powerpoint/2010/main" val="1109981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Examine this diagram.</a:t>
            </a:r>
          </a:p>
          <a:p>
            <a:endParaRPr lang="en-US" sz="1600" dirty="0"/>
          </a:p>
          <a:p>
            <a:r>
              <a:rPr lang="en-US" sz="1600" dirty="0" smtClean="0"/>
              <a:t>Trace the flow through the diagram. </a:t>
            </a:r>
          </a:p>
          <a:p>
            <a:r>
              <a:rPr lang="en-US" altLang="en-US" sz="1600" dirty="0"/>
              <a:t>How many times do we read and write HDFS disks in a simple MapReduce job? Class exercise!!</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25</a:t>
            </a:fld>
            <a:endParaRPr lang="en-US" altLang="en-US" dirty="0"/>
          </a:p>
        </p:txBody>
      </p:sp>
    </p:spTree>
    <p:extLst>
      <p:ext uri="{BB962C8B-B14F-4D97-AF65-F5344CB8AC3E}">
        <p14:creationId xmlns:p14="http://schemas.microsoft.com/office/powerpoint/2010/main" val="3423455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r>
              <a:rPr lang="en-US" altLang="en-US" dirty="0" smtClean="0"/>
              <a:t>You do not have to code combiners and partitioners on your own most of the time.</a:t>
            </a:r>
          </a:p>
          <a:p>
            <a:endParaRPr lang="en-US" altLang="en-US" dirty="0"/>
          </a:p>
          <a:p>
            <a:r>
              <a:rPr lang="en-US" altLang="en-US" dirty="0" smtClean="0"/>
              <a:t>Hadoop has default versions that it uses if you do not supply your own.</a:t>
            </a:r>
          </a:p>
          <a:p>
            <a:endParaRPr lang="en-US" altLang="en-US" dirty="0"/>
          </a:p>
          <a:p>
            <a:r>
              <a:rPr lang="en-US" altLang="en-US" dirty="0" smtClean="0"/>
              <a:t>Why would you supply your own?</a:t>
            </a:r>
          </a:p>
          <a:p>
            <a:pPr marL="228600" indent="-228600">
              <a:buAutoNum type="arabicPeriod"/>
            </a:pPr>
            <a:r>
              <a:rPr lang="en-US" altLang="en-US" dirty="0" smtClean="0"/>
              <a:t>You have special criteria for combining resulting Key-value pairs from the Mapper phase.</a:t>
            </a:r>
          </a:p>
          <a:p>
            <a:pPr marL="228600" indent="-228600">
              <a:buAutoNum type="arabicPeriod"/>
            </a:pPr>
            <a:r>
              <a:rPr lang="en-US" altLang="en-US" dirty="0" smtClean="0"/>
              <a:t>As you produce resulting key-value pairs, you keep a count of the population per key, recognize there is a skew, and write a partitioner to balance the distribution of key-value pairs for the reducer phase.</a:t>
            </a:r>
          </a:p>
          <a:p>
            <a:pPr marL="228600" indent="-228600">
              <a:buAutoNum type="arabicPeriod"/>
            </a:pPr>
            <a:endParaRPr lang="en-US" altLang="en-US" dirty="0"/>
          </a:p>
          <a:p>
            <a:r>
              <a:rPr lang="en-US" altLang="en-US" b="1" dirty="0" smtClean="0">
                <a:solidFill>
                  <a:srgbClr val="FF0000"/>
                </a:solidFill>
              </a:rPr>
              <a:t>Axiom: Obtaining satisfactory (e.g., near-optimal perfromances) requires experimentation, especially if you will be repeating these computations on subsequent data sets of the same type</a:t>
            </a:r>
            <a:r>
              <a:rPr lang="en-US" altLang="en-US" dirty="0" smtClean="0"/>
              <a:t>.</a:t>
            </a:r>
          </a:p>
          <a:p>
            <a:endParaRPr lang="en-US" altLang="en-US" dirty="0"/>
          </a:p>
          <a:p>
            <a:endParaRPr lang="en-US" altLang="en-US" dirty="0" smtClean="0"/>
          </a:p>
        </p:txBody>
      </p:sp>
      <p:sp>
        <p:nvSpPr>
          <p:cNvPr id="21508"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5AB9B5-E66C-4DFF-87EC-199F44F7F8BC}" type="slidenum">
              <a:rPr lang="en-US" altLang="en-US" smtClean="0"/>
              <a:pPr/>
              <a:t>26</a:t>
            </a:fld>
            <a:endParaRPr lang="en-US" altLang="en-US" dirty="0" smtClean="0"/>
          </a:p>
        </p:txBody>
      </p:sp>
    </p:spTree>
    <p:extLst>
      <p:ext uri="{BB962C8B-B14F-4D97-AF65-F5344CB8AC3E}">
        <p14:creationId xmlns:p14="http://schemas.microsoft.com/office/powerpoint/2010/main" val="1155338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Map function does not need to produce a resulting an output key-value pair for every input key-value pair!!</a:t>
            </a:r>
            <a:endParaRPr lang="en-US" dirty="0"/>
          </a:p>
          <a:p>
            <a:r>
              <a:rPr lang="en-US" dirty="0" smtClean="0"/>
              <a:t>What’s an example of where this might occur?</a:t>
            </a:r>
            <a:endParaRPr lang="en-US" dirty="0"/>
          </a:p>
          <a:p>
            <a:r>
              <a:rPr lang="en-US" dirty="0" smtClean="0"/>
              <a:t>Note: If you write your own combiners and partitioners, each of these will not start until the previous phase has been completed.</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27</a:t>
            </a:fld>
            <a:endParaRPr lang="en-US" altLang="en-US" dirty="0"/>
          </a:p>
        </p:txBody>
      </p:sp>
      <p:grpSp>
        <p:nvGrpSpPr>
          <p:cNvPr id="5" name="Group 4"/>
          <p:cNvGrpSpPr/>
          <p:nvPr/>
        </p:nvGrpSpPr>
        <p:grpSpPr>
          <a:xfrm>
            <a:off x="1295400" y="5562600"/>
            <a:ext cx="3604389" cy="2895600"/>
            <a:chOff x="1131505" y="1447800"/>
            <a:chExt cx="4366389" cy="3886200"/>
          </a:xfrm>
        </p:grpSpPr>
        <p:grpSp>
          <p:nvGrpSpPr>
            <p:cNvPr id="6" name="Group 21"/>
            <p:cNvGrpSpPr>
              <a:grpSpLocks/>
            </p:cNvGrpSpPr>
            <p:nvPr/>
          </p:nvGrpSpPr>
          <p:grpSpPr bwMode="auto">
            <a:xfrm>
              <a:off x="1207705" y="3429000"/>
              <a:ext cx="1219200" cy="381000"/>
              <a:chOff x="240" y="2016"/>
              <a:chExt cx="768" cy="240"/>
            </a:xfrm>
          </p:grpSpPr>
          <p:sp>
            <p:nvSpPr>
              <p:cNvPr id="35" name="Rectangle 4"/>
              <p:cNvSpPr>
                <a:spLocks noChangeArrowheads="1"/>
              </p:cNvSpPr>
              <p:nvPr/>
            </p:nvSpPr>
            <p:spPr bwMode="auto">
              <a:xfrm>
                <a:off x="576" y="2016"/>
                <a:ext cx="432" cy="24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sp>
            <p:nvSpPr>
              <p:cNvPr id="36" name="AutoShape 5"/>
              <p:cNvSpPr>
                <a:spLocks noChangeArrowheads="1"/>
              </p:cNvSpPr>
              <p:nvPr/>
            </p:nvSpPr>
            <p:spPr bwMode="auto">
              <a:xfrm>
                <a:off x="240" y="2016"/>
                <a:ext cx="288" cy="240"/>
              </a:xfrm>
              <a:prstGeom prst="triangle">
                <a:avLst>
                  <a:gd name="adj"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grpSp>
        <p:grpSp>
          <p:nvGrpSpPr>
            <p:cNvPr id="7" name="Group 36"/>
            <p:cNvGrpSpPr>
              <a:grpSpLocks/>
            </p:cNvGrpSpPr>
            <p:nvPr/>
          </p:nvGrpSpPr>
          <p:grpSpPr bwMode="auto">
            <a:xfrm>
              <a:off x="3646105" y="2133600"/>
              <a:ext cx="1676400" cy="1219200"/>
              <a:chOff x="1776" y="1152"/>
              <a:chExt cx="1056" cy="768"/>
            </a:xfrm>
          </p:grpSpPr>
          <p:grpSp>
            <p:nvGrpSpPr>
              <p:cNvPr id="29" name="Group 28"/>
              <p:cNvGrpSpPr>
                <a:grpSpLocks/>
              </p:cNvGrpSpPr>
              <p:nvPr/>
            </p:nvGrpSpPr>
            <p:grpSpPr bwMode="auto">
              <a:xfrm>
                <a:off x="1776" y="1152"/>
                <a:ext cx="1056" cy="336"/>
                <a:chOff x="2256" y="1344"/>
                <a:chExt cx="1056" cy="336"/>
              </a:xfrm>
            </p:grpSpPr>
            <p:sp>
              <p:nvSpPr>
                <p:cNvPr id="33" name="AutoShape 8"/>
                <p:cNvSpPr>
                  <a:spLocks noChangeArrowheads="1"/>
                </p:cNvSpPr>
                <p:nvPr/>
              </p:nvSpPr>
              <p:spPr bwMode="auto">
                <a:xfrm>
                  <a:off x="2256" y="1344"/>
                  <a:ext cx="432" cy="336"/>
                </a:xfrm>
                <a:prstGeom prst="diamond">
                  <a:avLst/>
                </a:prstGeom>
                <a:solidFill>
                  <a:srgbClr val="99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sp>
              <p:nvSpPr>
                <p:cNvPr id="34" name="AutoShape 9"/>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grpSp>
          <p:grpSp>
            <p:nvGrpSpPr>
              <p:cNvPr id="30" name="Group 29"/>
              <p:cNvGrpSpPr>
                <a:grpSpLocks/>
              </p:cNvGrpSpPr>
              <p:nvPr/>
            </p:nvGrpSpPr>
            <p:grpSpPr bwMode="auto">
              <a:xfrm>
                <a:off x="1776" y="1584"/>
                <a:ext cx="1056" cy="336"/>
                <a:chOff x="2256" y="1344"/>
                <a:chExt cx="1056" cy="336"/>
              </a:xfrm>
            </p:grpSpPr>
            <p:sp>
              <p:nvSpPr>
                <p:cNvPr id="31" name="AutoShape 12"/>
                <p:cNvSpPr>
                  <a:spLocks noChangeArrowheads="1"/>
                </p:cNvSpPr>
                <p:nvPr/>
              </p:nvSpPr>
              <p:spPr bwMode="auto">
                <a:xfrm>
                  <a:off x="2256" y="1344"/>
                  <a:ext cx="432" cy="336"/>
                </a:xfrm>
                <a:prstGeom prst="diamond">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sp>
              <p:nvSpPr>
                <p:cNvPr id="32" name="AutoShape 13"/>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grpSp>
        </p:grpSp>
        <p:grpSp>
          <p:nvGrpSpPr>
            <p:cNvPr id="8" name="Group 35"/>
            <p:cNvGrpSpPr>
              <a:grpSpLocks/>
            </p:cNvGrpSpPr>
            <p:nvPr/>
          </p:nvGrpSpPr>
          <p:grpSpPr bwMode="auto">
            <a:xfrm>
              <a:off x="2579305" y="2514600"/>
              <a:ext cx="762000" cy="609600"/>
              <a:chOff x="1104" y="1296"/>
              <a:chExt cx="480" cy="384"/>
            </a:xfrm>
          </p:grpSpPr>
          <p:sp>
            <p:nvSpPr>
              <p:cNvPr id="27" name="AutoShape 19"/>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 name="Text Box 20"/>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map</a:t>
                </a:r>
              </a:p>
            </p:txBody>
          </p:sp>
        </p:grpSp>
        <p:grpSp>
          <p:nvGrpSpPr>
            <p:cNvPr id="9" name="Group 25"/>
            <p:cNvGrpSpPr>
              <a:grpSpLocks/>
            </p:cNvGrpSpPr>
            <p:nvPr/>
          </p:nvGrpSpPr>
          <p:grpSpPr bwMode="auto">
            <a:xfrm>
              <a:off x="1207705" y="2743200"/>
              <a:ext cx="1219200" cy="381000"/>
              <a:chOff x="240" y="2016"/>
              <a:chExt cx="768" cy="240"/>
            </a:xfrm>
          </p:grpSpPr>
          <p:sp>
            <p:nvSpPr>
              <p:cNvPr id="25" name="Rectangle 26"/>
              <p:cNvSpPr>
                <a:spLocks noChangeArrowheads="1"/>
              </p:cNvSpPr>
              <p:nvPr/>
            </p:nvSpPr>
            <p:spPr bwMode="auto">
              <a:xfrm>
                <a:off x="576" y="2016"/>
                <a:ext cx="432" cy="240"/>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sp>
            <p:nvSpPr>
              <p:cNvPr id="26" name="AutoShape 27"/>
              <p:cNvSpPr>
                <a:spLocks noChangeArrowheads="1"/>
              </p:cNvSpPr>
              <p:nvPr/>
            </p:nvSpPr>
            <p:spPr bwMode="auto">
              <a:xfrm>
                <a:off x="240" y="2016"/>
                <a:ext cx="288" cy="240"/>
              </a:xfrm>
              <a:prstGeom prst="triangle">
                <a:avLst>
                  <a:gd name="adj" fmla="val 50000"/>
                </a:avLst>
              </a:prstGeom>
              <a:solidFill>
                <a:srgbClr val="CCFF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grpSp>
        <p:grpSp>
          <p:nvGrpSpPr>
            <p:cNvPr id="10" name="Group 28"/>
            <p:cNvGrpSpPr>
              <a:grpSpLocks/>
            </p:cNvGrpSpPr>
            <p:nvPr/>
          </p:nvGrpSpPr>
          <p:grpSpPr bwMode="auto">
            <a:xfrm>
              <a:off x="1131505" y="4876800"/>
              <a:ext cx="1219200" cy="381000"/>
              <a:chOff x="240" y="2016"/>
              <a:chExt cx="768" cy="240"/>
            </a:xfrm>
          </p:grpSpPr>
          <p:sp>
            <p:nvSpPr>
              <p:cNvPr id="23" name="Rectangle 29"/>
              <p:cNvSpPr>
                <a:spLocks noChangeArrowheads="1"/>
              </p:cNvSpPr>
              <p:nvPr/>
            </p:nvSpPr>
            <p:spPr bwMode="auto">
              <a:xfrm>
                <a:off x="576" y="2016"/>
                <a:ext cx="432" cy="240"/>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sp>
            <p:nvSpPr>
              <p:cNvPr id="24" name="AutoShape 30"/>
              <p:cNvSpPr>
                <a:spLocks noChangeArrowheads="1"/>
              </p:cNvSpPr>
              <p:nvPr/>
            </p:nvSpPr>
            <p:spPr bwMode="auto">
              <a:xfrm>
                <a:off x="240" y="2016"/>
                <a:ext cx="288" cy="240"/>
              </a:xfrm>
              <a:prstGeom prst="triangle">
                <a:avLst>
                  <a:gd name="adj" fmla="val 50000"/>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grpSp>
        <p:sp>
          <p:nvSpPr>
            <p:cNvPr id="11" name="Text Box 33"/>
            <p:cNvSpPr txBox="1">
              <a:spLocks noChangeArrowheads="1"/>
            </p:cNvSpPr>
            <p:nvPr/>
          </p:nvSpPr>
          <p:spPr bwMode="auto">
            <a:xfrm>
              <a:off x="1466468" y="4038600"/>
              <a:ext cx="503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t>…</a:t>
              </a:r>
            </a:p>
          </p:txBody>
        </p:sp>
        <p:grpSp>
          <p:nvGrpSpPr>
            <p:cNvPr id="12" name="Group 37"/>
            <p:cNvGrpSpPr>
              <a:grpSpLocks/>
            </p:cNvGrpSpPr>
            <p:nvPr/>
          </p:nvGrpSpPr>
          <p:grpSpPr bwMode="auto">
            <a:xfrm>
              <a:off x="3646105" y="3505200"/>
              <a:ext cx="1676400" cy="533400"/>
              <a:chOff x="2256" y="1344"/>
              <a:chExt cx="1056" cy="336"/>
            </a:xfrm>
          </p:grpSpPr>
          <p:sp>
            <p:nvSpPr>
              <p:cNvPr id="21" name="AutoShape 38"/>
              <p:cNvSpPr>
                <a:spLocks noChangeArrowheads="1"/>
              </p:cNvSpPr>
              <p:nvPr/>
            </p:nvSpPr>
            <p:spPr bwMode="auto">
              <a:xfrm>
                <a:off x="2256" y="1344"/>
                <a:ext cx="432" cy="336"/>
              </a:xfrm>
              <a:prstGeom prst="diamond">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k</a:t>
                </a:r>
              </a:p>
            </p:txBody>
          </p:sp>
          <p:sp>
            <p:nvSpPr>
              <p:cNvPr id="22" name="AutoShape 39"/>
              <p:cNvSpPr>
                <a:spLocks noChangeArrowheads="1"/>
              </p:cNvSpPr>
              <p:nvPr/>
            </p:nvSpPr>
            <p:spPr bwMode="auto">
              <a:xfrm>
                <a:off x="2688" y="1344"/>
                <a:ext cx="624" cy="336"/>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grpSp>
        <p:grpSp>
          <p:nvGrpSpPr>
            <p:cNvPr id="13" name="Group 40"/>
            <p:cNvGrpSpPr>
              <a:grpSpLocks/>
            </p:cNvGrpSpPr>
            <p:nvPr/>
          </p:nvGrpSpPr>
          <p:grpSpPr bwMode="auto">
            <a:xfrm>
              <a:off x="2579305" y="3276600"/>
              <a:ext cx="762000" cy="609600"/>
              <a:chOff x="1104" y="1296"/>
              <a:chExt cx="480" cy="384"/>
            </a:xfrm>
          </p:grpSpPr>
          <p:sp>
            <p:nvSpPr>
              <p:cNvPr id="19" name="AutoShape 41"/>
              <p:cNvSpPr>
                <a:spLocks noChangeArrowheads="1"/>
              </p:cNvSpPr>
              <p:nvPr/>
            </p:nvSpPr>
            <p:spPr bwMode="auto">
              <a:xfrm>
                <a:off x="1152" y="1488"/>
                <a:ext cx="432" cy="192"/>
              </a:xfrm>
              <a:prstGeom prst="rightArrow">
                <a:avLst>
                  <a:gd name="adj1" fmla="val 50000"/>
                  <a:gd name="adj2" fmla="val 56250"/>
                </a:avLst>
              </a:prstGeom>
              <a:solidFill>
                <a:srgbClr val="FF5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0" name="Text Box 42"/>
              <p:cNvSpPr txBox="1">
                <a:spLocks noChangeArrowheads="1"/>
              </p:cNvSpPr>
              <p:nvPr/>
            </p:nvSpPr>
            <p:spPr bwMode="auto">
              <a:xfrm>
                <a:off x="1104" y="1296"/>
                <a:ext cx="39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t>map</a:t>
                </a:r>
              </a:p>
            </p:txBody>
          </p:sp>
        </p:grpSp>
        <p:sp>
          <p:nvSpPr>
            <p:cNvPr id="14" name="Text Box 67"/>
            <p:cNvSpPr txBox="1">
              <a:spLocks noChangeArrowheads="1"/>
            </p:cNvSpPr>
            <p:nvPr/>
          </p:nvSpPr>
          <p:spPr bwMode="auto">
            <a:xfrm>
              <a:off x="1207705" y="14478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Input</a:t>
              </a:r>
            </a:p>
            <a:p>
              <a:r>
                <a:rPr lang="en-US" b="1" dirty="0">
                  <a:solidFill>
                    <a:srgbClr val="008000"/>
                  </a:solidFill>
                  <a:latin typeface="Arial" pitchFamily="34" charset="0"/>
                  <a:cs typeface="Arial" pitchFamily="34" charset="0"/>
                </a:rPr>
                <a:t>key-value pairs</a:t>
              </a:r>
            </a:p>
          </p:txBody>
        </p:sp>
        <p:sp>
          <p:nvSpPr>
            <p:cNvPr id="15" name="Text Box 34"/>
            <p:cNvSpPr txBox="1">
              <a:spLocks noChangeArrowheads="1"/>
            </p:cNvSpPr>
            <p:nvPr/>
          </p:nvSpPr>
          <p:spPr bwMode="auto">
            <a:xfrm>
              <a:off x="3646105" y="1447800"/>
              <a:ext cx="185178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008000"/>
                  </a:solidFill>
                  <a:latin typeface="Arial" pitchFamily="34" charset="0"/>
                  <a:cs typeface="Arial" pitchFamily="34" charset="0"/>
                </a:rPr>
                <a:t>Intermediate</a:t>
              </a:r>
            </a:p>
            <a:p>
              <a:r>
                <a:rPr lang="en-US" b="1" dirty="0">
                  <a:solidFill>
                    <a:srgbClr val="008000"/>
                  </a:solidFill>
                  <a:latin typeface="Arial" pitchFamily="34" charset="0"/>
                  <a:cs typeface="Arial" pitchFamily="34" charset="0"/>
                </a:rPr>
                <a:t>key-value pairs</a:t>
              </a:r>
            </a:p>
          </p:txBody>
        </p:sp>
        <p:sp>
          <p:nvSpPr>
            <p:cNvPr id="16" name="Text Box 75"/>
            <p:cNvSpPr txBox="1">
              <a:spLocks noChangeArrowheads="1"/>
            </p:cNvSpPr>
            <p:nvPr/>
          </p:nvSpPr>
          <p:spPr bwMode="auto">
            <a:xfrm>
              <a:off x="3950905" y="4114800"/>
              <a:ext cx="503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t>…</a:t>
              </a:r>
            </a:p>
          </p:txBody>
        </p:sp>
        <p:sp>
          <p:nvSpPr>
            <p:cNvPr id="17" name="AutoShape 76"/>
            <p:cNvSpPr>
              <a:spLocks noChangeArrowheads="1"/>
            </p:cNvSpPr>
            <p:nvPr/>
          </p:nvSpPr>
          <p:spPr bwMode="auto">
            <a:xfrm>
              <a:off x="3722305" y="4800600"/>
              <a:ext cx="685800" cy="533400"/>
            </a:xfrm>
            <a:prstGeom prst="diamond">
              <a:avLst/>
            </a:prstGeom>
            <a:solidFill>
              <a:srgbClr val="FFFF00"/>
            </a:solidFill>
            <a:ln w="9525">
              <a:solidFill>
                <a:schemeClr val="tx1"/>
              </a:solidFill>
              <a:miter lim="800000"/>
              <a:headEnd/>
              <a:tailEnd/>
            </a:ln>
            <a:effectLst/>
            <a:extLst/>
          </p:spPr>
          <p:txBody>
            <a:bodyPr wrap="none" anchor="ctr"/>
            <a:lstStyle/>
            <a:p>
              <a:pPr algn="ctr"/>
              <a:r>
                <a:rPr lang="en-US" dirty="0"/>
                <a:t>k</a:t>
              </a:r>
            </a:p>
          </p:txBody>
        </p:sp>
        <p:sp>
          <p:nvSpPr>
            <p:cNvPr id="18" name="AutoShape 77"/>
            <p:cNvSpPr>
              <a:spLocks noChangeArrowheads="1"/>
            </p:cNvSpPr>
            <p:nvPr/>
          </p:nvSpPr>
          <p:spPr bwMode="auto">
            <a:xfrm>
              <a:off x="4408105" y="4800600"/>
              <a:ext cx="990600" cy="533400"/>
            </a:xfrm>
            <a:prstGeom prst="parallelogram">
              <a:avLst>
                <a:gd name="adj" fmla="val 464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t>v</a:t>
              </a:r>
            </a:p>
          </p:txBody>
        </p:sp>
      </p:grpSp>
      <p:sp>
        <p:nvSpPr>
          <p:cNvPr id="38" name="Footer Placeholder 2"/>
          <p:cNvSpPr txBox="1">
            <a:spLocks/>
          </p:cNvSpPr>
          <p:nvPr/>
        </p:nvSpPr>
        <p:spPr bwMode="auto">
          <a:xfrm>
            <a:off x="260942" y="8675401"/>
            <a:ext cx="6786563"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US" sz="1200" dirty="0" smtClean="0"/>
              <a:t>J. Leskovec, A. Rajaraman, J. Ullman: Mining of Massive Datasets, </a:t>
            </a:r>
            <a:r>
              <a:rPr lang="en-US" sz="1200" dirty="0"/>
              <a:t>http://www.mmds.org</a:t>
            </a:r>
          </a:p>
        </p:txBody>
      </p:sp>
    </p:spTree>
    <p:extLst>
      <p:ext uri="{BB962C8B-B14F-4D97-AF65-F5344CB8AC3E}">
        <p14:creationId xmlns:p14="http://schemas.microsoft.com/office/powerpoint/2010/main" val="2425091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457200"/>
            <a:ext cx="4572000" cy="3429000"/>
          </a:xfrm>
        </p:spPr>
      </p:sp>
      <p:sp>
        <p:nvSpPr>
          <p:cNvPr id="3" name="Notes Placeholder 2"/>
          <p:cNvSpPr>
            <a:spLocks noGrp="1"/>
          </p:cNvSpPr>
          <p:nvPr>
            <p:ph type="body" idx="1"/>
          </p:nvPr>
        </p:nvSpPr>
        <p:spPr/>
        <p:txBody>
          <a:bodyPr/>
          <a:lstStyle/>
          <a:p>
            <a:r>
              <a:rPr lang="en-US" dirty="0" smtClean="0"/>
              <a:t>The Map class is the mapper and contains a method called </a:t>
            </a:r>
            <a:r>
              <a:rPr lang="en-US" b="1" dirty="0" smtClean="0"/>
              <a:t>map</a:t>
            </a:r>
            <a:r>
              <a:rPr lang="en-US" dirty="0" smtClean="0"/>
              <a:t>.</a:t>
            </a:r>
          </a:p>
          <a:p>
            <a:endParaRPr lang="en-US" dirty="0"/>
          </a:p>
          <a:p>
            <a:r>
              <a:rPr lang="en-US" dirty="0" smtClean="0"/>
              <a:t>Note that it implements Hadoop classes which contain the infrastructure support. For example, reading the local HDFS instance and fetching key-value pairs.</a:t>
            </a:r>
          </a:p>
          <a:p>
            <a:r>
              <a:rPr lang="en-US" dirty="0" smtClean="0"/>
              <a:t>Note that Hadoop has defined its own classes for key types and value types rather than inheriting from the basic Java types.</a:t>
            </a:r>
          </a:p>
          <a:p>
            <a:r>
              <a:rPr lang="en-US" dirty="0" smtClean="0"/>
              <a:t>Map takes four arguments:</a:t>
            </a:r>
          </a:p>
          <a:p>
            <a:pPr marL="228600" indent="-228600">
              <a:buAutoNum type="arabicPeriod"/>
            </a:pPr>
            <a:r>
              <a:rPr lang="en-US" dirty="0" smtClean="0"/>
              <a:t>A key</a:t>
            </a:r>
          </a:p>
          <a:p>
            <a:pPr marL="228600" indent="-228600">
              <a:buAutoNum type="arabicPeriod"/>
            </a:pPr>
            <a:r>
              <a:rPr lang="en-US" dirty="0" smtClean="0"/>
              <a:t>Its associated value</a:t>
            </a:r>
          </a:p>
          <a:p>
            <a:pPr marL="228600" indent="-228600">
              <a:buAutoNum type="arabicPeriod"/>
            </a:pPr>
            <a:r>
              <a:rPr lang="en-US" dirty="0" smtClean="0"/>
              <a:t>An output variable of a given type</a:t>
            </a:r>
          </a:p>
          <a:p>
            <a:pPr marL="228600" indent="-228600">
              <a:buAutoNum type="arabicPeriod"/>
            </a:pPr>
            <a:r>
              <a:rPr lang="en-US" dirty="0" smtClean="0"/>
              <a:t>A Reporter class which most users do not specify</a:t>
            </a:r>
          </a:p>
          <a:p>
            <a:r>
              <a:rPr lang="en-US" dirty="0" smtClean="0"/>
              <a:t>Similarly for the reducer method.</a:t>
            </a:r>
          </a:p>
          <a:p>
            <a:endParaRPr lang="en-US" dirty="0"/>
          </a:p>
          <a:p>
            <a:r>
              <a:rPr lang="en-US" dirty="0" smtClean="0"/>
              <a:t>Look carefully at their definitions to understand what they do.</a:t>
            </a:r>
          </a:p>
          <a:p>
            <a:r>
              <a:rPr lang="en-US" dirty="0" smtClean="0"/>
              <a:t>Rather simple code.</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28</a:t>
            </a:fld>
            <a:endParaRPr lang="en-US" altLang="en-US" dirty="0"/>
          </a:p>
        </p:txBody>
      </p:sp>
    </p:spTree>
    <p:extLst>
      <p:ext uri="{BB962C8B-B14F-4D97-AF65-F5344CB8AC3E}">
        <p14:creationId xmlns:p14="http://schemas.microsoft.com/office/powerpoint/2010/main" val="15878894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pic>
        <p:nvPicPr>
          <p:cNvPr id="2" name="Picture 1"/>
          <p:cNvPicPr>
            <a:picLocks noChangeAspect="1"/>
          </p:cNvPicPr>
          <p:nvPr/>
        </p:nvPicPr>
        <p:blipFill>
          <a:blip r:embed="rId3"/>
          <a:stretch>
            <a:fillRect/>
          </a:stretch>
        </p:blipFill>
        <p:spPr>
          <a:xfrm>
            <a:off x="914400" y="4648200"/>
            <a:ext cx="4876800" cy="2291114"/>
          </a:xfrm>
          <a:prstGeom prst="rect">
            <a:avLst/>
          </a:prstGeom>
        </p:spPr>
      </p:pic>
      <p:sp>
        <p:nvSpPr>
          <p:cNvPr id="28675" name="Notes Placeholder 2"/>
          <p:cNvSpPr>
            <a:spLocks noGrp="1"/>
          </p:cNvSpPr>
          <p:nvPr>
            <p:ph type="body" idx="1"/>
          </p:nvPr>
        </p:nvSpPr>
        <p:spPr>
          <a:noFill/>
        </p:spPr>
        <p:txBody>
          <a:bodyPr/>
          <a:lstStyle/>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a:p>
            <a:endParaRPr lang="en-US" altLang="en-US" dirty="0"/>
          </a:p>
          <a:p>
            <a:endParaRPr lang="en-US" altLang="en-US" dirty="0" smtClean="0"/>
          </a:p>
        </p:txBody>
      </p:sp>
      <p:sp>
        <p:nvSpPr>
          <p:cNvPr id="28676"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9295328-D55E-463B-AFFD-5EED716A79B1}" type="slidenum">
              <a:rPr lang="en-US" altLang="en-US" smtClean="0"/>
              <a:pPr/>
              <a:t>29</a:t>
            </a:fld>
            <a:endParaRPr lang="en-US" altLang="en-US" dirty="0" smtClean="0"/>
          </a:p>
        </p:txBody>
      </p:sp>
      <p:sp>
        <p:nvSpPr>
          <p:cNvPr id="6" name="Footer Placeholder 2"/>
          <p:cNvSpPr txBox="1">
            <a:spLocks/>
          </p:cNvSpPr>
          <p:nvPr/>
        </p:nvSpPr>
        <p:spPr bwMode="auto">
          <a:xfrm>
            <a:off x="885825" y="7166327"/>
            <a:ext cx="5105400" cy="27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eaLnBrk="1" fontAlgn="base" hangingPunct="1">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l"/>
            <a:r>
              <a:rPr lang="en-US" sz="1200" dirty="0" smtClean="0"/>
              <a:t>J. Leskovec, A. Rajaraman, J. Ullman: Mining of Massive Datasets, </a:t>
            </a:r>
            <a:r>
              <a:rPr lang="en-US" sz="1200" dirty="0"/>
              <a:t>http://www.mmds.org</a:t>
            </a:r>
          </a:p>
        </p:txBody>
      </p:sp>
    </p:spTree>
    <p:extLst>
      <p:ext uri="{BB962C8B-B14F-4D97-AF65-F5344CB8AC3E}">
        <p14:creationId xmlns:p14="http://schemas.microsoft.com/office/powerpoint/2010/main" val="15688126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ln/>
        </p:spPr>
      </p:sp>
      <p:sp>
        <p:nvSpPr>
          <p:cNvPr id="12291" name="Notes Placeholder 2"/>
          <p:cNvSpPr>
            <a:spLocks noGrp="1"/>
          </p:cNvSpPr>
          <p:nvPr>
            <p:ph type="body" idx="1"/>
          </p:nvPr>
        </p:nvSpPr>
        <p:spPr>
          <a:noFill/>
        </p:spPr>
        <p:txBody>
          <a:bodyPr/>
          <a:lstStyle/>
          <a:p>
            <a:r>
              <a:rPr lang="en-US" altLang="en-US" dirty="0" smtClean="0"/>
              <a:t>Hadoop is an ecosystem, e.g., a suite of different programs that interoperate to support a program development and execution environment.</a:t>
            </a:r>
          </a:p>
          <a:p>
            <a:endParaRPr lang="en-US" altLang="en-US" dirty="0"/>
          </a:p>
          <a:p>
            <a:r>
              <a:rPr lang="en-US" altLang="en-US" dirty="0" smtClean="0"/>
              <a:t>It is written in Java.</a:t>
            </a:r>
          </a:p>
          <a:p>
            <a:r>
              <a:rPr lang="en-US" altLang="en-US" dirty="0" smtClean="0"/>
              <a:t>It resides on top of your favorite operating system.</a:t>
            </a:r>
          </a:p>
          <a:p>
            <a:r>
              <a:rPr lang="en-US" altLang="en-US" dirty="0" smtClean="0"/>
              <a:t>It can scale to thousands of processors, if need be.</a:t>
            </a:r>
          </a:p>
          <a:p>
            <a:r>
              <a:rPr lang="en-US" altLang="en-US" dirty="0" smtClean="0"/>
              <a:t>It provides a file system to which subsets of the data are distributed, HDFS.</a:t>
            </a:r>
          </a:p>
          <a:p>
            <a:r>
              <a:rPr lang="en-US" altLang="en-US" dirty="0" smtClean="0"/>
              <a:t>It provides two programming paradigms: MapReduce and MPI, but you can program you own processing paradigm in one of the supported languages using the MapReduce infrastructure.</a:t>
            </a:r>
          </a:p>
          <a:p>
            <a:endParaRPr lang="en-US" altLang="en-US" dirty="0" smtClean="0"/>
          </a:p>
        </p:txBody>
      </p:sp>
      <p:sp>
        <p:nvSpPr>
          <p:cNvPr id="12292"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C53A354-D919-46D8-84D4-A419A212AAB4}" type="slidenum">
              <a:rPr lang="en-US" altLang="en-US" smtClean="0"/>
              <a:pPr/>
              <a:t>3</a:t>
            </a:fld>
            <a:endParaRPr lang="en-US" altLang="en-US" dirty="0" smtClean="0"/>
          </a:p>
        </p:txBody>
      </p:sp>
    </p:spTree>
    <p:extLst>
      <p:ext uri="{BB962C8B-B14F-4D97-AF65-F5344CB8AC3E}">
        <p14:creationId xmlns:p14="http://schemas.microsoft.com/office/powerpoint/2010/main" val="921681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The reducer may also not produce an output key-value pair for every key-value pair that it sees as input.</a:t>
            </a:r>
          </a:p>
          <a:p>
            <a:endParaRPr lang="en-US" dirty="0"/>
          </a:p>
          <a:p>
            <a:r>
              <a:rPr lang="en-US" dirty="0" smtClean="0"/>
              <a:t>The combiner gathers all the data records associated with a particular key.</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30</a:t>
            </a:fld>
            <a:endParaRPr lang="en-US" altLang="en-US" dirty="0"/>
          </a:p>
        </p:txBody>
      </p:sp>
    </p:spTree>
    <p:extLst>
      <p:ext uri="{BB962C8B-B14F-4D97-AF65-F5344CB8AC3E}">
        <p14:creationId xmlns:p14="http://schemas.microsoft.com/office/powerpoint/2010/main" val="3342068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31</a:t>
            </a:fld>
            <a:endParaRPr lang="en-US" altLang="en-US" dirty="0"/>
          </a:p>
        </p:txBody>
      </p:sp>
    </p:spTree>
    <p:extLst>
      <p:ext uri="{BB962C8B-B14F-4D97-AF65-F5344CB8AC3E}">
        <p14:creationId xmlns:p14="http://schemas.microsoft.com/office/powerpoint/2010/main" val="691271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2000" dirty="0"/>
              <a:t>Database people say: but parallel databases have been doing this for </a:t>
            </a:r>
            <a:r>
              <a:rPr lang="en-US" altLang="en-US" sz="2000" dirty="0" smtClean="0"/>
              <a:t>decades</a:t>
            </a:r>
            <a:endParaRPr lang="en-US" altLang="en-US" sz="2000" dirty="0"/>
          </a:p>
          <a:p>
            <a:r>
              <a:rPr lang="en-US" altLang="en-US" sz="1600" b="1" dirty="0" smtClean="0">
                <a:solidFill>
                  <a:srgbClr val="FF0000"/>
                </a:solidFill>
              </a:rPr>
              <a:t>I am not what the upper limit on scalability is for parallel databases. Seen several claims of hundreds to thousands, but do not know If these have been verified.</a:t>
            </a:r>
          </a:p>
          <a:p>
            <a:r>
              <a:rPr lang="en-US" altLang="en-US" sz="1600" b="1" dirty="0" smtClean="0">
                <a:solidFill>
                  <a:srgbClr val="FF0000"/>
                </a:solidFill>
              </a:rPr>
              <a:t>Axiom: Beware of what vendors claim!!</a:t>
            </a:r>
          </a:p>
          <a:p>
            <a:r>
              <a:rPr lang="en-US" altLang="en-US" sz="1600" b="1" dirty="0" smtClean="0">
                <a:solidFill>
                  <a:srgbClr val="FF0000"/>
                </a:solidFill>
              </a:rPr>
              <a:t>Axiom: Verify Before Trusting!!</a:t>
            </a:r>
            <a:endParaRPr lang="en-US" altLang="en-US" sz="1600" b="1" dirty="0">
              <a:solidFill>
                <a:srgbClr val="FF0000"/>
              </a:solidFill>
            </a:endParaRPr>
          </a:p>
          <a:p>
            <a:r>
              <a:rPr lang="en-US" altLang="en-US" sz="2000" dirty="0"/>
              <a:t>Map Reduce people say: </a:t>
            </a:r>
          </a:p>
          <a:p>
            <a:pPr lvl="1"/>
            <a:r>
              <a:rPr lang="en-US" altLang="en-US" sz="1800" dirty="0"/>
              <a:t>we operate at scales of 1000’s of machines</a:t>
            </a:r>
          </a:p>
          <a:p>
            <a:pPr lvl="1"/>
            <a:r>
              <a:rPr lang="en-US" altLang="en-US" sz="1800" dirty="0"/>
              <a:t>We handle failures seamlessly</a:t>
            </a:r>
          </a:p>
          <a:p>
            <a:pPr lvl="1"/>
            <a:r>
              <a:rPr lang="en-US" altLang="en-US" sz="1800" dirty="0"/>
              <a:t>We allow procedural code in map and reduce and allow data of any type</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32</a:t>
            </a:fld>
            <a:endParaRPr lang="en-US" altLang="en-US" dirty="0"/>
          </a:p>
        </p:txBody>
      </p:sp>
    </p:spTree>
    <p:extLst>
      <p:ext uri="{BB962C8B-B14F-4D97-AF65-F5344CB8AC3E}">
        <p14:creationId xmlns:p14="http://schemas.microsoft.com/office/powerpoint/2010/main" val="1453532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Failure is to be expected using commodity disks.</a:t>
            </a:r>
          </a:p>
          <a:p>
            <a:r>
              <a:rPr lang="en-US" sz="1400" dirty="0" smtClean="0"/>
              <a:t>Note that most microprocessors today are very reliable and can last for trillions of cycles.</a:t>
            </a:r>
          </a:p>
          <a:p>
            <a:r>
              <a:rPr lang="en-US" altLang="en-US" sz="1400" dirty="0"/>
              <a:t>Three common failures are: </a:t>
            </a:r>
            <a:r>
              <a:rPr lang="en-US" altLang="en-US" sz="1400" dirty="0" smtClean="0"/>
              <a:t>Name node </a:t>
            </a:r>
            <a:r>
              <a:rPr lang="en-US" altLang="en-US" sz="1400" dirty="0"/>
              <a:t>failure, </a:t>
            </a:r>
            <a:r>
              <a:rPr lang="en-US" altLang="en-US" sz="1400" dirty="0" smtClean="0"/>
              <a:t>Data node </a:t>
            </a:r>
            <a:r>
              <a:rPr lang="en-US" altLang="en-US" sz="1400" dirty="0"/>
              <a:t>failure and network partition.</a:t>
            </a:r>
          </a:p>
          <a:p>
            <a:pPr eaLnBrk="1" hangingPunct="1"/>
            <a:r>
              <a:rPr lang="en-US" altLang="en-US" sz="1400" dirty="0"/>
              <a:t>A network partition can cause a subset of </a:t>
            </a:r>
            <a:r>
              <a:rPr lang="en-US" altLang="en-US" sz="1400" dirty="0" smtClean="0"/>
              <a:t>Data nodes </a:t>
            </a:r>
            <a:r>
              <a:rPr lang="en-US" altLang="en-US" sz="1400" dirty="0"/>
              <a:t>to lose connectivity with the </a:t>
            </a:r>
            <a:r>
              <a:rPr lang="en-US" altLang="en-US" sz="1400" dirty="0" smtClean="0"/>
              <a:t>Name node.</a:t>
            </a:r>
            <a:endParaRPr lang="en-US" altLang="en-US" sz="1400" dirty="0"/>
          </a:p>
          <a:p>
            <a:pPr eaLnBrk="1" hangingPunct="1"/>
            <a:r>
              <a:rPr lang="en-US" altLang="en-US" sz="1400" dirty="0" smtClean="0"/>
              <a:t>Name node </a:t>
            </a:r>
            <a:r>
              <a:rPr lang="en-US" altLang="en-US" sz="1400" dirty="0"/>
              <a:t>detects this condition by the absence of a Heartbeat message.</a:t>
            </a:r>
          </a:p>
          <a:p>
            <a:pPr eaLnBrk="1" hangingPunct="1"/>
            <a:r>
              <a:rPr lang="en-US" altLang="en-US" sz="1400" dirty="0" smtClean="0"/>
              <a:t>Name node </a:t>
            </a:r>
            <a:r>
              <a:rPr lang="en-US" altLang="en-US" sz="1400" dirty="0"/>
              <a:t>marks </a:t>
            </a:r>
            <a:r>
              <a:rPr lang="en-US" altLang="en-US" sz="1400" dirty="0" smtClean="0"/>
              <a:t>Data nodes </a:t>
            </a:r>
            <a:r>
              <a:rPr lang="en-US" altLang="en-US" sz="1400" dirty="0"/>
              <a:t>without Hearbeat and does not send any IO requests to them.</a:t>
            </a:r>
          </a:p>
          <a:p>
            <a:pPr eaLnBrk="1" hangingPunct="1"/>
            <a:r>
              <a:rPr lang="en-US" altLang="en-US" sz="1400" dirty="0"/>
              <a:t>Any data registered to the failed </a:t>
            </a:r>
            <a:r>
              <a:rPr lang="en-US" altLang="en-US" sz="1400" dirty="0" smtClean="0"/>
              <a:t>Data node </a:t>
            </a:r>
            <a:r>
              <a:rPr lang="en-US" altLang="en-US" sz="1400" dirty="0"/>
              <a:t>is not available to the HDFS.</a:t>
            </a:r>
          </a:p>
          <a:p>
            <a:pPr eaLnBrk="1" hangingPunct="1"/>
            <a:r>
              <a:rPr lang="en-US" altLang="en-US" sz="1400" dirty="0"/>
              <a:t>Also the death of a </a:t>
            </a:r>
            <a:r>
              <a:rPr lang="en-US" altLang="en-US" sz="1400" dirty="0" smtClean="0"/>
              <a:t>Data node </a:t>
            </a:r>
            <a:r>
              <a:rPr lang="en-US" altLang="en-US" sz="1400" dirty="0"/>
              <a:t>may cause replication factor of some of the blocks to fall below their specified value.</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33</a:t>
            </a:fld>
            <a:endParaRPr lang="en-US" altLang="en-US" dirty="0"/>
          </a:p>
        </p:txBody>
      </p:sp>
    </p:spTree>
    <p:extLst>
      <p:ext uri="{BB962C8B-B14F-4D97-AF65-F5344CB8AC3E}">
        <p14:creationId xmlns:p14="http://schemas.microsoft.com/office/powerpoint/2010/main" val="119553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trackers periodically send ‘heartbeat’ signals to job trackers.If Job Tracker does not received expected heartbeat signal from task tracker, it will declare it down.</a:t>
            </a:r>
          </a:p>
          <a:p>
            <a:endParaRPr lang="en-US" dirty="0"/>
          </a:p>
          <a:p>
            <a:r>
              <a:rPr lang="en-US" dirty="0" smtClean="0"/>
              <a:t>It will try to restart it, but after &lt;TBD&gt; attempts will declare it dead.</a:t>
            </a:r>
          </a:p>
          <a:p>
            <a:endParaRPr lang="en-US" dirty="0"/>
          </a:p>
          <a:p>
            <a:r>
              <a:rPr lang="en-US" dirty="0" smtClean="0"/>
              <a:t>Default replication factor is 3.</a:t>
            </a:r>
          </a:p>
          <a:p>
            <a:r>
              <a:rPr lang="en-US" dirty="0" smtClean="0"/>
              <a:t>This was arrived at through extensive studies in fault tolerant processing back in the 1970s and 1980s.</a:t>
            </a:r>
          </a:p>
          <a:p>
            <a:endParaRPr lang="en-US" dirty="0"/>
          </a:p>
          <a:p>
            <a:r>
              <a:rPr lang="en-US" dirty="0" smtClean="0"/>
              <a:t>With MR 3.0, can now handle the failure of the Master Node (e.g., the Name Node). Replicate Name Nodes execute exactly as the primary Name Node. If Primary fails, one of the secondary Name Nodes takes over and continues the job.</a:t>
            </a:r>
          </a:p>
          <a:p>
            <a:endParaRPr lang="en-US" dirty="0"/>
          </a:p>
          <a:p>
            <a:r>
              <a:rPr lang="en-US" dirty="0" smtClean="0"/>
              <a:t>All secondary Name Nodes have the same information as the Primary Name Node because they are executing in lock step.</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34</a:t>
            </a:fld>
            <a:endParaRPr lang="en-US" altLang="en-US" dirty="0"/>
          </a:p>
        </p:txBody>
      </p:sp>
    </p:spTree>
    <p:extLst>
      <p:ext uri="{BB962C8B-B14F-4D97-AF65-F5344CB8AC3E}">
        <p14:creationId xmlns:p14="http://schemas.microsoft.com/office/powerpoint/2010/main" val="3442744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MapReduce has evolved over the years. </a:t>
            </a:r>
            <a:endParaRPr lang="en-US" dirty="0"/>
          </a:p>
          <a:p>
            <a:r>
              <a:rPr lang="en-US" dirty="0" smtClean="0"/>
              <a:t>Version 1 established the basic model and infrastructure.</a:t>
            </a:r>
          </a:p>
          <a:p>
            <a:r>
              <a:rPr lang="en-US" dirty="0" smtClean="0"/>
              <a:t>Version 2 separated scheduling of tasks on data nodes from the file system code.</a:t>
            </a:r>
          </a:p>
          <a:p>
            <a:pPr marL="171450" indent="-171450">
              <a:buFontTx/>
              <a:buChar char="-"/>
            </a:pPr>
            <a:r>
              <a:rPr lang="en-US" dirty="0" smtClean="0"/>
              <a:t>Provided greater flexibility</a:t>
            </a:r>
          </a:p>
          <a:p>
            <a:pPr marL="171450" indent="-171450">
              <a:buFontTx/>
              <a:buChar char="-"/>
            </a:pPr>
            <a:r>
              <a:rPr lang="en-US" dirty="0" smtClean="0"/>
              <a:t>Allowed MPI, which enables interaction between data nodes, to be implemented</a:t>
            </a:r>
          </a:p>
          <a:p>
            <a:pPr marL="171450" indent="-171450">
              <a:buFontTx/>
              <a:buChar char="-"/>
            </a:pPr>
            <a:r>
              <a:rPr lang="en-US" dirty="0" smtClean="0"/>
              <a:t>Allowed possibility of custom parallel processing execution engines</a:t>
            </a:r>
          </a:p>
          <a:p>
            <a:r>
              <a:rPr lang="en-US" b="1" dirty="0"/>
              <a:t>Yet Another Resource Negotiator (YARN)</a:t>
            </a:r>
          </a:p>
          <a:p>
            <a:pPr lvl="1"/>
            <a:r>
              <a:rPr lang="en-US" dirty="0"/>
              <a:t>A major revolution in MR technology in Hadoop 2.x</a:t>
            </a:r>
          </a:p>
          <a:p>
            <a:pPr lvl="1"/>
            <a:r>
              <a:rPr lang="en-US" dirty="0"/>
              <a:t>Separated the execution engine from the resource management engine</a:t>
            </a:r>
          </a:p>
          <a:p>
            <a:pPr lvl="1"/>
            <a:r>
              <a:rPr lang="en-US" dirty="0" smtClean="0"/>
              <a:t>Built-in </a:t>
            </a:r>
            <a:r>
              <a:rPr lang="en-US" dirty="0"/>
              <a:t>support for multi-tenancy on cluster resources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35</a:t>
            </a:fld>
            <a:endParaRPr lang="en-US" altLang="en-US" dirty="0"/>
          </a:p>
        </p:txBody>
      </p:sp>
    </p:spTree>
    <p:extLst>
      <p:ext uri="{BB962C8B-B14F-4D97-AF65-F5344CB8AC3E}">
        <p14:creationId xmlns:p14="http://schemas.microsoft.com/office/powerpoint/2010/main" val="3831439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Well, its been several years since Version 3 was initially discussed.</a:t>
            </a:r>
          </a:p>
          <a:p>
            <a:endParaRPr lang="en-US" sz="1400" dirty="0"/>
          </a:p>
          <a:p>
            <a:r>
              <a:rPr lang="en-US" sz="1400" dirty="0" smtClean="0"/>
              <a:t>I heard Doug Cutting talk about it back in 2013 or 2014 at the Hawai’i International Conference on Systems Sciences where he was a Keynote Speaker</a:t>
            </a:r>
          </a:p>
          <a:p>
            <a:endParaRPr lang="en-US" sz="1400" dirty="0"/>
          </a:p>
          <a:p>
            <a:r>
              <a:rPr lang="en-US" sz="1400" dirty="0" smtClean="0"/>
              <a:t>See the edureka website and you will see some very complex changes to MapReduce which are substantial improvements, but most of which only the advanced user will understand.</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36</a:t>
            </a:fld>
            <a:endParaRPr lang="en-US" altLang="en-US" dirty="0"/>
          </a:p>
        </p:txBody>
      </p:sp>
    </p:spTree>
    <p:extLst>
      <p:ext uri="{BB962C8B-B14F-4D97-AF65-F5344CB8AC3E}">
        <p14:creationId xmlns:p14="http://schemas.microsoft.com/office/powerpoint/2010/main" val="1242537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E5E8BC2-35FD-4DEE-82BF-BB090AFAFE21}" type="slidenum">
              <a:rPr lang="en-US" altLang="en-US" smtClean="0"/>
              <a:pPr/>
              <a:t>37</a:t>
            </a:fld>
            <a:endParaRPr lang="en-US" altLang="en-US" dirty="0" smtClean="0"/>
          </a:p>
        </p:txBody>
      </p:sp>
      <p:sp>
        <p:nvSpPr>
          <p:cNvPr id="614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fld id="{7F962D69-DE59-43DA-A792-02A038BAF4B1}" type="slidenum">
              <a:rPr lang="en-US" altLang="en-US" sz="1200">
                <a:cs typeface="Arial" panose="020B0604020202020204" pitchFamily="34" charset="0"/>
              </a:rPr>
              <a:pPr algn="r" eaLnBrk="1" hangingPunct="1"/>
              <a:t>37</a:t>
            </a:fld>
            <a:endParaRPr lang="en-US" altLang="en-US" sz="1200" dirty="0">
              <a:cs typeface="Arial" panose="020B0604020202020204" pitchFamily="34"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Strict synchronization in MapReduce</a:t>
            </a:r>
          </a:p>
          <a:p>
            <a:pPr marL="171450" indent="-171450" eaLnBrk="1" hangingPunct="1">
              <a:buFontTx/>
              <a:buChar char="-"/>
            </a:pPr>
            <a:r>
              <a:rPr lang="en-US" altLang="en-US" dirty="0" smtClean="0"/>
              <a:t>In version 2, MPI allows asynchronous operation of data nodes.</a:t>
            </a:r>
          </a:p>
          <a:p>
            <a:pPr eaLnBrk="1" hangingPunct="1"/>
            <a:endParaRPr lang="en-US" altLang="en-US" dirty="0"/>
          </a:p>
          <a:p>
            <a:pPr eaLnBrk="1" hangingPunct="1"/>
            <a:r>
              <a:rPr lang="en-US" altLang="en-US" dirty="0" smtClean="0"/>
              <a:t>Errors in processing data may cause task failures if not properly captured</a:t>
            </a:r>
          </a:p>
          <a:p>
            <a:pPr marL="171450" indent="-171450" eaLnBrk="1" hangingPunct="1">
              <a:buFontTx/>
              <a:buChar char="-"/>
            </a:pPr>
            <a:r>
              <a:rPr lang="en-US" altLang="en-US" dirty="0" smtClean="0"/>
              <a:t>Possibility of missing data in results, if ignored.</a:t>
            </a:r>
            <a:endParaRPr lang="en-US" altLang="en-US" dirty="0"/>
          </a:p>
          <a:p>
            <a:pPr eaLnBrk="1" hangingPunct="1"/>
            <a:r>
              <a:rPr lang="en-US" altLang="en-US" dirty="0" smtClean="0"/>
              <a:t>Cascading/Iterated jobs:</a:t>
            </a:r>
          </a:p>
          <a:p>
            <a:pPr marL="171450" indent="-171450" eaLnBrk="1" hangingPunct="1">
              <a:buFontTx/>
              <a:buChar char="-"/>
            </a:pPr>
            <a:r>
              <a:rPr lang="en-US" altLang="en-US" dirty="0" smtClean="0"/>
              <a:t>Allows complex applications to be created with multiple processing steps, but:</a:t>
            </a:r>
          </a:p>
          <a:p>
            <a:pPr marL="171450" indent="-171450" eaLnBrk="1" hangingPunct="1">
              <a:buFontTx/>
              <a:buChar char="-"/>
            </a:pPr>
            <a:r>
              <a:rPr lang="en-US" altLang="en-US" dirty="0" smtClean="0"/>
              <a:t>Can significantly degrade performance</a:t>
            </a:r>
          </a:p>
          <a:p>
            <a:r>
              <a:rPr lang="en-US" altLang="en-US" dirty="0"/>
              <a:t>Avoid object creation</a:t>
            </a:r>
          </a:p>
          <a:p>
            <a:pPr lvl="1"/>
            <a:r>
              <a:rPr lang="en-US" altLang="en-US" dirty="0"/>
              <a:t>Inherently costly operation</a:t>
            </a:r>
          </a:p>
          <a:p>
            <a:pPr lvl="1"/>
            <a:r>
              <a:rPr lang="en-US" altLang="en-US" dirty="0"/>
              <a:t>Garbage collection</a:t>
            </a:r>
          </a:p>
          <a:p>
            <a:r>
              <a:rPr lang="en-US" altLang="en-US" dirty="0"/>
              <a:t>Avoid buffering</a:t>
            </a:r>
          </a:p>
          <a:p>
            <a:pPr lvl="1"/>
            <a:r>
              <a:rPr lang="en-US" altLang="en-US" dirty="0"/>
              <a:t>Limited heap size</a:t>
            </a:r>
          </a:p>
          <a:p>
            <a:pPr lvl="1"/>
            <a:r>
              <a:rPr lang="en-US" altLang="en-US" dirty="0"/>
              <a:t>Works for small datasets, but won’t scale</a:t>
            </a:r>
            <a:r>
              <a:rPr lang="en-US" altLang="en-US" dirty="0" smtClean="0"/>
              <a:t>!</a:t>
            </a:r>
          </a:p>
          <a:p>
            <a:pPr lvl="1" eaLnBrk="1" hangingPunct="1"/>
            <a:endParaRPr lang="en-US" altLang="en-US" dirty="0" smtClean="0"/>
          </a:p>
        </p:txBody>
      </p:sp>
    </p:spTree>
    <p:extLst>
      <p:ext uri="{BB962C8B-B14F-4D97-AF65-F5344CB8AC3E}">
        <p14:creationId xmlns:p14="http://schemas.microsoft.com/office/powerpoint/2010/main" val="948810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Lots of examples in the technical literature, but you need to dig deeply to see how complex the algorithms they are using are.</a:t>
            </a:r>
          </a:p>
          <a:p>
            <a:endParaRPr lang="en-US" sz="1600" dirty="0"/>
          </a:p>
          <a:p>
            <a:r>
              <a:rPr lang="en-US" sz="1600" dirty="0" smtClean="0">
                <a:solidFill>
                  <a:srgbClr val="FF0000"/>
                </a:solidFill>
              </a:rPr>
              <a:t>Axiom: Complex algorithms can substantially affect computation time.</a:t>
            </a:r>
          </a:p>
          <a:p>
            <a:endParaRPr lang="en-US" sz="1600" dirty="0">
              <a:solidFill>
                <a:srgbClr val="FF0000"/>
              </a:solidFill>
            </a:endParaRPr>
          </a:p>
          <a:p>
            <a:r>
              <a:rPr lang="en-US" sz="1600" dirty="0" smtClean="0"/>
              <a:t>What about Artificial Intelligence and Machine Learning?</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38</a:t>
            </a:fld>
            <a:endParaRPr lang="en-US" altLang="en-US" dirty="0"/>
          </a:p>
        </p:txBody>
      </p:sp>
    </p:spTree>
    <p:extLst>
      <p:ext uri="{BB962C8B-B14F-4D97-AF65-F5344CB8AC3E}">
        <p14:creationId xmlns:p14="http://schemas.microsoft.com/office/powerpoint/2010/main" val="7180688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Task chunks limited to 64M bytes, but may be user selectable in future.</a:t>
            </a:r>
          </a:p>
          <a:p>
            <a:endParaRPr lang="en-US" dirty="0"/>
          </a:p>
          <a:p>
            <a:r>
              <a:rPr lang="en-US" dirty="0" smtClean="0"/>
              <a:t>Note the &lt;value&gt; can be an object handle for a complex object:</a:t>
            </a:r>
          </a:p>
          <a:p>
            <a:pPr marL="171450" indent="-171450">
              <a:buFontTx/>
              <a:buChar char="-"/>
            </a:pPr>
            <a:r>
              <a:rPr lang="en-US" dirty="0" smtClean="0"/>
              <a:t>Generally not recommended especially if inheritance involved.</a:t>
            </a:r>
          </a:p>
          <a:p>
            <a:endParaRPr lang="en-US" dirty="0"/>
          </a:p>
          <a:p>
            <a:r>
              <a:rPr lang="en-US" dirty="0" smtClean="0"/>
              <a:t>Several high-level SQL-Lite query languages can be used to write code.</a:t>
            </a:r>
          </a:p>
          <a:p>
            <a:endParaRPr lang="en-US" dirty="0"/>
          </a:p>
          <a:p>
            <a:r>
              <a:rPr lang="en-US" dirty="0" smtClean="0"/>
              <a:t>Since most processors implement virtual memory along with operating systems, disabling can be difficult:</a:t>
            </a:r>
          </a:p>
          <a:p>
            <a:pPr marL="171450" indent="-171450">
              <a:buFontTx/>
              <a:buChar char="-"/>
            </a:pPr>
            <a:r>
              <a:rPr lang="en-US" dirty="0" smtClean="0"/>
              <a:t>You can read up on virtual memory in Wikipedia</a:t>
            </a:r>
          </a:p>
          <a:p>
            <a:pPr marL="171450" indent="-171450">
              <a:buFontTx/>
              <a:buChar char="-"/>
            </a:pPr>
            <a:r>
              <a:rPr lang="en-US" dirty="0" smtClean="0"/>
              <a:t>You may learn about it in CSCI 6461: Computer Architecture</a:t>
            </a:r>
          </a:p>
          <a:p>
            <a:pPr marL="171450" indent="-171450">
              <a:buFontTx/>
              <a:buChar char="-"/>
            </a:pPr>
            <a:endParaRPr lang="en-US" dirty="0"/>
          </a:p>
          <a:p>
            <a:r>
              <a:rPr lang="en-US" dirty="0" smtClean="0"/>
              <a:t>“Box” classes implement additional functionality, such as serializability, which did not work well before Java 9-10-11, but may be working correctly now.</a:t>
            </a:r>
          </a:p>
          <a:p>
            <a:r>
              <a:rPr lang="en-US" dirty="0" smtClean="0"/>
              <a:t>-Note they are NOT subclasses of Integer, etc.</a:t>
            </a:r>
          </a:p>
          <a:p>
            <a:r>
              <a:rPr lang="en-US" dirty="0" smtClean="0"/>
              <a:t>-So, you need to write special code to convert between them.</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39</a:t>
            </a:fld>
            <a:endParaRPr lang="en-US" altLang="en-US" dirty="0"/>
          </a:p>
        </p:txBody>
      </p:sp>
    </p:spTree>
    <p:extLst>
      <p:ext uri="{BB962C8B-B14F-4D97-AF65-F5344CB8AC3E}">
        <p14:creationId xmlns:p14="http://schemas.microsoft.com/office/powerpoint/2010/main" val="357008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mentioned Google’s BigTable last week. Google also implemented a system for distributing processing across multiple servers.</a:t>
            </a:r>
          </a:p>
          <a:p>
            <a:endParaRPr lang="en-US" dirty="0"/>
          </a:p>
          <a:p>
            <a:r>
              <a:rPr lang="en-US" dirty="0" smtClean="0"/>
              <a:t>Doug Cutting of Yahoo reverse-engineered the concepts of distributed processing into the MapReduce system, which Yahoo eventually put into open source and became part of Apache.</a:t>
            </a:r>
          </a:p>
          <a:p>
            <a:endParaRPr lang="en-US" dirty="0"/>
          </a:p>
          <a:p>
            <a:r>
              <a:rPr lang="en-US" dirty="0" smtClean="0"/>
              <a:t>The basic ideas are:</a:t>
            </a:r>
          </a:p>
          <a:p>
            <a:pPr marL="228600" indent="-228600">
              <a:buAutoNum type="arabicPeriod"/>
            </a:pPr>
            <a:r>
              <a:rPr lang="en-US" dirty="0" smtClean="0"/>
              <a:t>Distribute the data across multiple servers</a:t>
            </a:r>
          </a:p>
          <a:p>
            <a:pPr marL="228600" indent="-228600">
              <a:buAutoNum type="arabicPeriod"/>
            </a:pPr>
            <a:r>
              <a:rPr lang="en-US" dirty="0" smtClean="0"/>
              <a:t>Distributes copies of the program to each server having a subset of the data</a:t>
            </a:r>
          </a:p>
          <a:p>
            <a:pPr marL="228600" indent="-228600">
              <a:buAutoNum type="arabicPeriod"/>
            </a:pPr>
            <a:r>
              <a:rPr lang="en-US" dirty="0" smtClean="0"/>
              <a:t>Aggregate the results when all servers are done processing data.</a:t>
            </a:r>
          </a:p>
          <a:p>
            <a:pPr marL="228600" indent="-228600">
              <a:buAutoNum type="arabicPeriod"/>
            </a:pPr>
            <a:endParaRPr lang="en-US" dirty="0"/>
          </a:p>
          <a:p>
            <a:r>
              <a:rPr lang="en-US" dirty="0" smtClean="0"/>
              <a:t>There is no sharing of data between servers. So, essentially, we are assuming that each data record is independent of any other data record for processing purposes.</a:t>
            </a:r>
          </a:p>
          <a:p>
            <a:r>
              <a:rPr lang="en-US" dirty="0" smtClean="0"/>
              <a:t>If not,  you need another processing paradigm (initially).</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a:t>
            </a:fld>
            <a:endParaRPr lang="en-US" altLang="en-US" dirty="0"/>
          </a:p>
        </p:txBody>
      </p:sp>
    </p:spTree>
    <p:extLst>
      <p:ext uri="{BB962C8B-B14F-4D97-AF65-F5344CB8AC3E}">
        <p14:creationId xmlns:p14="http://schemas.microsoft.com/office/powerpoint/2010/main" val="1743458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all instances of map have to complete before combiners, then partitioners, then reducers execute – in succession!</a:t>
            </a:r>
          </a:p>
          <a:p>
            <a:endParaRPr lang="en-US" dirty="0"/>
          </a:p>
          <a:p>
            <a:r>
              <a:rPr lang="en-US" dirty="0" smtClean="0"/>
              <a:t>Best performance obtained if computer system dedicated to MapReduce</a:t>
            </a:r>
          </a:p>
          <a:p>
            <a:endParaRPr lang="en-US" dirty="0"/>
          </a:p>
          <a:p>
            <a:r>
              <a:rPr lang="en-US" dirty="0" smtClean="0"/>
              <a:t>Yes, you can disable processor caches through the operating system.</a:t>
            </a:r>
          </a:p>
          <a:p>
            <a:endParaRPr lang="en-US" dirty="0"/>
          </a:p>
          <a:p>
            <a:r>
              <a:rPr lang="en-US" dirty="0" smtClean="0"/>
              <a:t>Raw Data Processing: If the amount of raw data is very large, you may have to do lots of “data wrangling”</a:t>
            </a:r>
          </a:p>
          <a:p>
            <a:pPr marL="171450" indent="-171450">
              <a:buFontTx/>
              <a:buChar char="-"/>
            </a:pPr>
            <a:r>
              <a:rPr lang="en-US" dirty="0" smtClean="0"/>
              <a:t>Best to do this as separate MR jobs</a:t>
            </a:r>
          </a:p>
          <a:p>
            <a:pPr marL="171450" indent="-171450">
              <a:buFontTx/>
              <a:buChar char="-"/>
            </a:pPr>
            <a:endParaRPr lang="en-US" dirty="0"/>
          </a:p>
          <a:p>
            <a:r>
              <a:rPr lang="en-US" dirty="0" smtClean="0"/>
              <a:t>Most vendors supporting MR provided enhanced versions with additional functionality, tools, etc.</a:t>
            </a:r>
          </a:p>
          <a:p>
            <a:pPr marL="171450" indent="-171450">
              <a:buFontTx/>
              <a:buChar char="-"/>
            </a:pPr>
            <a:r>
              <a:rPr lang="en-US" dirty="0" smtClean="0"/>
              <a:t>Standard MR is Apache version</a:t>
            </a:r>
          </a:p>
          <a:p>
            <a:pPr marL="171450" indent="-171450">
              <a:buFontTx/>
              <a:buChar char="-"/>
            </a:pPr>
            <a:r>
              <a:rPr lang="en-US" dirty="0" smtClean="0"/>
              <a:t>Different vendors have different enhancements which makes it difficult to move between their versions.</a:t>
            </a:r>
          </a:p>
          <a:p>
            <a:pPr marL="171450" indent="-171450">
              <a:buFontTx/>
              <a:buChar char="-"/>
            </a:pPr>
            <a:r>
              <a:rPr lang="en-US" dirty="0" smtClean="0"/>
              <a:t>If you must have portability, use standard MR</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40</a:t>
            </a:fld>
            <a:endParaRPr lang="en-US" altLang="en-US" dirty="0"/>
          </a:p>
        </p:txBody>
      </p:sp>
    </p:spTree>
    <p:extLst>
      <p:ext uri="{BB962C8B-B14F-4D97-AF65-F5344CB8AC3E}">
        <p14:creationId xmlns:p14="http://schemas.microsoft.com/office/powerpoint/2010/main" val="30085677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In-Memory computing is feasible for certain classes of computing with the large memories now available: 64-18-256-512 gigabytes,</a:t>
            </a:r>
          </a:p>
          <a:p>
            <a:pPr marL="171450" indent="-171450">
              <a:buFontTx/>
              <a:buChar char="-"/>
            </a:pPr>
            <a:r>
              <a:rPr lang="en-US" sz="1600" dirty="0" smtClean="0"/>
              <a:t>And, with fast SSDs of 512G to several terabytes.</a:t>
            </a:r>
          </a:p>
          <a:p>
            <a:pPr marL="171450" indent="-171450">
              <a:buFontTx/>
              <a:buChar char="-"/>
            </a:pPr>
            <a:endParaRPr lang="en-US" sz="1600" dirty="0"/>
          </a:p>
          <a:p>
            <a:r>
              <a:rPr lang="en-US" sz="1600" dirty="0" smtClean="0"/>
              <a:t>New Concept: Resilient Distributed Datasets support functional programming.</a:t>
            </a:r>
          </a:p>
          <a:p>
            <a:pPr marL="171450" indent="-171450">
              <a:buFontTx/>
              <a:buChar char="-"/>
            </a:pPr>
            <a:r>
              <a:rPr lang="en-US" sz="1600" dirty="0" smtClean="0"/>
              <a:t>Read up on “functional programming” on Wikipedia</a:t>
            </a:r>
          </a:p>
          <a:p>
            <a:pPr marL="171450" indent="-171450">
              <a:buFontTx/>
              <a:buChar char="-"/>
            </a:pPr>
            <a:endParaRPr lang="en-US" sz="1600" dirty="0"/>
          </a:p>
          <a:p>
            <a:r>
              <a:rPr lang="en-US" sz="1600" dirty="0" smtClean="0"/>
              <a:t>Spark is an ecosystem; Scala is a programming language.</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41</a:t>
            </a:fld>
            <a:endParaRPr lang="en-US" altLang="en-US" dirty="0"/>
          </a:p>
        </p:txBody>
      </p:sp>
    </p:spTree>
    <p:extLst>
      <p:ext uri="{BB962C8B-B14F-4D97-AF65-F5344CB8AC3E}">
        <p14:creationId xmlns:p14="http://schemas.microsoft.com/office/powerpoint/2010/main" val="4927678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Spark code written in Scala</a:t>
            </a:r>
            <a:endParaRPr lang="en-US" sz="1400" dirty="0"/>
          </a:p>
          <a:p>
            <a:r>
              <a:rPr lang="en-US" sz="1400" dirty="0" smtClean="0"/>
              <a:t>Scala compiles to JVM bytecodes.</a:t>
            </a:r>
          </a:p>
          <a:p>
            <a:r>
              <a:rPr lang="en-US" sz="1400" i="1" dirty="0"/>
              <a:t>Spark SQL</a:t>
            </a:r>
            <a:r>
              <a:rPr lang="en-US" sz="1400" dirty="0"/>
              <a:t>: a distributed framework for</a:t>
            </a:r>
            <a:r>
              <a:rPr lang="en-US" sz="1400" i="1" dirty="0"/>
              <a:t> structured</a:t>
            </a:r>
            <a:r>
              <a:rPr lang="en-US" sz="1400" dirty="0"/>
              <a:t> data processing</a:t>
            </a:r>
            <a:r>
              <a:rPr lang="en-US" sz="1400" dirty="0" smtClean="0"/>
              <a:t>.</a:t>
            </a:r>
          </a:p>
          <a:p>
            <a:r>
              <a:rPr lang="en-US" sz="1400" i="1" dirty="0" smtClean="0"/>
              <a:t>Spark Streaming</a:t>
            </a:r>
            <a:r>
              <a:rPr lang="en-US" sz="1400" dirty="0" smtClean="0"/>
              <a:t>: </a:t>
            </a:r>
            <a:r>
              <a:rPr lang="en-US" sz="1400" dirty="0"/>
              <a:t>allows scalable, high-throughput, fault-tolerant stream processing of live data streams. Spark can access data from sources like </a:t>
            </a:r>
            <a:r>
              <a:rPr lang="en-US" sz="1400" b="1" dirty="0"/>
              <a:t>Kafka</a:t>
            </a:r>
            <a:r>
              <a:rPr lang="en-US" sz="1400" dirty="0"/>
              <a:t>,</a:t>
            </a:r>
            <a:r>
              <a:rPr lang="en-US" sz="1400" b="1" dirty="0"/>
              <a:t> </a:t>
            </a:r>
            <a:r>
              <a:rPr lang="en-US" sz="1400" b="1" dirty="0">
                <a:hlinkClick r:id="rId3"/>
              </a:rPr>
              <a:t>Flume</a:t>
            </a:r>
            <a:r>
              <a:rPr lang="en-US" sz="1400" b="1" dirty="0"/>
              <a:t>,</a:t>
            </a:r>
            <a:r>
              <a:rPr lang="en-US" sz="1400" dirty="0"/>
              <a:t> </a:t>
            </a:r>
            <a:r>
              <a:rPr lang="en-US" sz="1400" b="1" dirty="0"/>
              <a:t>Kinesis</a:t>
            </a:r>
            <a:r>
              <a:rPr lang="en-US" sz="1400" dirty="0"/>
              <a:t> or </a:t>
            </a:r>
            <a:r>
              <a:rPr lang="en-US" sz="1400" b="1" dirty="0"/>
              <a:t>TCP socket</a:t>
            </a:r>
            <a:r>
              <a:rPr lang="en-US" sz="1400" b="1" dirty="0" smtClean="0"/>
              <a:t>.</a:t>
            </a:r>
          </a:p>
          <a:p>
            <a:r>
              <a:rPr lang="en-US" sz="1400" i="1" dirty="0" smtClean="0"/>
              <a:t>Mllib</a:t>
            </a:r>
            <a:r>
              <a:rPr lang="en-US" sz="1400" dirty="0" smtClean="0"/>
              <a:t>: </a:t>
            </a:r>
            <a:r>
              <a:rPr lang="en-US" sz="1400" dirty="0"/>
              <a:t>a scalable Machine learning library that makes </a:t>
            </a:r>
            <a:r>
              <a:rPr lang="en-US" sz="1400" dirty="0" smtClean="0"/>
              <a:t>machine </a:t>
            </a:r>
            <a:r>
              <a:rPr lang="en-US" sz="1400" dirty="0"/>
              <a:t>learning scalable and easy</a:t>
            </a:r>
            <a:r>
              <a:rPr lang="en-US" sz="1400" dirty="0" smtClean="0"/>
              <a:t>.</a:t>
            </a:r>
          </a:p>
          <a:p>
            <a:r>
              <a:rPr lang="en-US" sz="1400" dirty="0" smtClean="0"/>
              <a:t>GraphX: is a network </a:t>
            </a:r>
            <a:r>
              <a:rPr lang="en-US" sz="1400" dirty="0"/>
              <a:t>graph analytics engine and data store. </a:t>
            </a:r>
            <a:r>
              <a:rPr lang="en-US" sz="1400" dirty="0" smtClean="0"/>
              <a:t>Provides </a:t>
            </a:r>
            <a:r>
              <a:rPr lang="en-US" sz="1400" i="1" dirty="0" smtClean="0"/>
              <a:t>clustering</a:t>
            </a:r>
            <a:r>
              <a:rPr lang="en-US" sz="1400" i="1" dirty="0"/>
              <a:t>, classification, traversal, searching, and </a:t>
            </a:r>
            <a:r>
              <a:rPr lang="en-US" sz="1400" i="1" dirty="0" smtClean="0"/>
              <a:t>pathfinding algorithms.</a:t>
            </a:r>
          </a:p>
          <a:p>
            <a:r>
              <a:rPr lang="en-US" sz="1400" i="1" dirty="0" smtClean="0"/>
              <a:t>SparkR: </a:t>
            </a:r>
            <a:r>
              <a:rPr lang="en-US" sz="1400" dirty="0" smtClean="0"/>
              <a:t>implements R data frames. It is a </a:t>
            </a:r>
            <a:r>
              <a:rPr lang="en-US" sz="1400" dirty="0"/>
              <a:t>R package that gives light-weight frontend to use Apache Spark from </a:t>
            </a:r>
            <a:r>
              <a:rPr lang="en-US" sz="1400" dirty="0" smtClean="0"/>
              <a:t>R.</a:t>
            </a:r>
            <a:endParaRPr lang="en-US" sz="14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42</a:t>
            </a:fld>
            <a:endParaRPr lang="en-US" altLang="en-US" dirty="0"/>
          </a:p>
        </p:txBody>
      </p:sp>
    </p:spTree>
    <p:extLst>
      <p:ext uri="{BB962C8B-B14F-4D97-AF65-F5344CB8AC3E}">
        <p14:creationId xmlns:p14="http://schemas.microsoft.com/office/powerpoint/2010/main" val="17261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A user’s application program incorporates a Spark Context, which is a data structure containing parameters and status information about Spark.</a:t>
            </a:r>
          </a:p>
          <a:p>
            <a:r>
              <a:rPr lang="en-US" sz="1000" dirty="0" smtClean="0"/>
              <a:t>The </a:t>
            </a:r>
            <a:r>
              <a:rPr lang="en-US" sz="1000" dirty="0"/>
              <a:t>Spark Context </a:t>
            </a:r>
            <a:r>
              <a:rPr lang="en-US" sz="1000" dirty="0" smtClean="0"/>
              <a:t>handles:</a:t>
            </a:r>
            <a:endParaRPr lang="en-US" sz="1000" dirty="0"/>
          </a:p>
          <a:p>
            <a:pPr marL="171450" indent="-171450">
              <a:buFont typeface="Arial" panose="020B0604020202020204" pitchFamily="34" charset="0"/>
              <a:buChar char="•"/>
            </a:pPr>
            <a:r>
              <a:rPr lang="en-US" sz="1000" dirty="0"/>
              <a:t>Getting the current status of spark application</a:t>
            </a:r>
          </a:p>
          <a:p>
            <a:pPr marL="171450" indent="-171450">
              <a:buFont typeface="Arial" panose="020B0604020202020204" pitchFamily="34" charset="0"/>
              <a:buChar char="•"/>
            </a:pPr>
            <a:r>
              <a:rPr lang="en-US" sz="1000" dirty="0"/>
              <a:t>Canceling the job</a:t>
            </a:r>
          </a:p>
          <a:p>
            <a:pPr marL="171450" indent="-171450">
              <a:buFont typeface="Arial" panose="020B0604020202020204" pitchFamily="34" charset="0"/>
              <a:buChar char="•"/>
            </a:pPr>
            <a:r>
              <a:rPr lang="en-US" sz="1000" dirty="0"/>
              <a:t>Canceling the Stage</a:t>
            </a:r>
          </a:p>
          <a:p>
            <a:pPr marL="171450" indent="-171450">
              <a:buFont typeface="Arial" panose="020B0604020202020204" pitchFamily="34" charset="0"/>
              <a:buChar char="•"/>
            </a:pPr>
            <a:r>
              <a:rPr lang="en-US" sz="1000" dirty="0"/>
              <a:t>Running job synchronously</a:t>
            </a:r>
          </a:p>
          <a:p>
            <a:pPr marL="171450" indent="-171450">
              <a:buFont typeface="Arial" panose="020B0604020202020204" pitchFamily="34" charset="0"/>
              <a:buChar char="•"/>
            </a:pPr>
            <a:r>
              <a:rPr lang="en-US" sz="1000" dirty="0"/>
              <a:t>Running job asynchronously</a:t>
            </a:r>
          </a:p>
          <a:p>
            <a:pPr marL="171450" indent="-171450">
              <a:buFont typeface="Arial" panose="020B0604020202020204" pitchFamily="34" charset="0"/>
              <a:buChar char="•"/>
            </a:pPr>
            <a:r>
              <a:rPr lang="en-US" sz="1000" dirty="0"/>
              <a:t>Accessing persistent RDD</a:t>
            </a:r>
          </a:p>
          <a:p>
            <a:pPr marL="171450" indent="-171450">
              <a:buFont typeface="Arial" panose="020B0604020202020204" pitchFamily="34" charset="0"/>
              <a:buChar char="•"/>
            </a:pPr>
            <a:r>
              <a:rPr lang="en-US" sz="1000" dirty="0"/>
              <a:t>Unpersisting RDD</a:t>
            </a:r>
          </a:p>
          <a:p>
            <a:pPr marL="171450" indent="-171450">
              <a:buFont typeface="Arial" panose="020B0604020202020204" pitchFamily="34" charset="0"/>
              <a:buChar char="•"/>
            </a:pPr>
            <a:r>
              <a:rPr lang="en-US" sz="1000" dirty="0"/>
              <a:t>Programmable dynamic </a:t>
            </a:r>
            <a:r>
              <a:rPr lang="en-US" sz="1000" dirty="0" smtClean="0"/>
              <a:t>allocation</a:t>
            </a:r>
          </a:p>
          <a:p>
            <a:r>
              <a:rPr lang="en-US" sz="1000" dirty="0" smtClean="0"/>
              <a:t>The </a:t>
            </a:r>
            <a:r>
              <a:rPr lang="en-US" sz="1000" i="1" dirty="0"/>
              <a:t>Spark Shell</a:t>
            </a:r>
            <a:r>
              <a:rPr lang="en-US" sz="1000" dirty="0"/>
              <a:t> offers command line environment with auto-completion.</a:t>
            </a:r>
          </a:p>
          <a:p>
            <a:r>
              <a:rPr lang="en-US" sz="1100" dirty="0"/>
              <a:t>A </a:t>
            </a:r>
            <a:r>
              <a:rPr lang="en-US" sz="1100" b="1" dirty="0"/>
              <a:t>task</a:t>
            </a:r>
            <a:r>
              <a:rPr lang="en-US" sz="1100" dirty="0"/>
              <a:t> is a unit of work that sends to the executor</a:t>
            </a:r>
            <a:r>
              <a:rPr lang="en-US" sz="1100" dirty="0" smtClean="0"/>
              <a:t>.</a:t>
            </a:r>
          </a:p>
          <a:p>
            <a:r>
              <a:rPr lang="en-US" sz="1100" dirty="0"/>
              <a:t>The</a:t>
            </a:r>
            <a:r>
              <a:rPr lang="en-US" sz="1100" b="1" dirty="0"/>
              <a:t> job</a:t>
            </a:r>
            <a:r>
              <a:rPr lang="en-US" sz="1100" dirty="0"/>
              <a:t> is parallel computation consisting of multiple tasks that get spawned in response to </a:t>
            </a:r>
            <a:r>
              <a:rPr lang="en-US" sz="1100" b="1" dirty="0" smtClean="0">
                <a:hlinkClick r:id="rId3"/>
              </a:rPr>
              <a:t>actions</a:t>
            </a:r>
            <a:r>
              <a:rPr lang="en-US" sz="1100" b="1" dirty="0" smtClean="0"/>
              <a:t> </a:t>
            </a:r>
            <a:r>
              <a:rPr lang="en-US" sz="1100" dirty="0" smtClean="0"/>
              <a:t>in Spark</a:t>
            </a:r>
            <a:r>
              <a:rPr lang="en-US" sz="1100" b="1" dirty="0" smtClean="0"/>
              <a:t>.</a:t>
            </a:r>
          </a:p>
          <a:p>
            <a:r>
              <a:rPr lang="en-US" sz="1100" dirty="0"/>
              <a:t>Spark relies on </a:t>
            </a:r>
            <a:r>
              <a:rPr lang="en-US" sz="1100" dirty="0" smtClean="0"/>
              <a:t>a Cluster Manager </a:t>
            </a:r>
            <a:r>
              <a:rPr lang="en-US" sz="1100" dirty="0"/>
              <a:t>to launch </a:t>
            </a:r>
            <a:r>
              <a:rPr lang="en-US" sz="1100" dirty="0" smtClean="0"/>
              <a:t>executors.</a:t>
            </a:r>
          </a:p>
          <a:p>
            <a:r>
              <a:rPr lang="en-US" sz="1100" dirty="0"/>
              <a:t>Executors launch once in the beginning of Spark Application and then they run for the entire lifetime of an application. </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43</a:t>
            </a:fld>
            <a:endParaRPr lang="en-US" altLang="en-US" dirty="0"/>
          </a:p>
        </p:txBody>
      </p:sp>
    </p:spTree>
    <p:extLst>
      <p:ext uri="{BB962C8B-B14F-4D97-AF65-F5344CB8AC3E}">
        <p14:creationId xmlns:p14="http://schemas.microsoft.com/office/powerpoint/2010/main" val="29297908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1" dirty="0" smtClean="0"/>
              <a:t>Spark Cluster Manager</a:t>
            </a:r>
            <a:r>
              <a:rPr lang="en-US" sz="1100" dirty="0" smtClean="0"/>
              <a:t>:</a:t>
            </a:r>
          </a:p>
          <a:p>
            <a:r>
              <a:rPr lang="en-US" sz="1100" dirty="0"/>
              <a:t>It has </a:t>
            </a:r>
            <a:r>
              <a:rPr lang="en-US" sz="1100" b="1" i="1" dirty="0"/>
              <a:t>masters</a:t>
            </a:r>
            <a:r>
              <a:rPr lang="en-US" sz="1100" dirty="0"/>
              <a:t> and number of</a:t>
            </a:r>
            <a:r>
              <a:rPr lang="en-US" sz="1100" b="1" dirty="0"/>
              <a:t> </a:t>
            </a:r>
            <a:r>
              <a:rPr lang="en-US" sz="1100" b="1" i="1" dirty="0"/>
              <a:t>workers</a:t>
            </a:r>
            <a:r>
              <a:rPr lang="en-US" sz="1100" b="1" dirty="0"/>
              <a:t> </a:t>
            </a:r>
            <a:r>
              <a:rPr lang="en-US" sz="1100" dirty="0"/>
              <a:t>with configured amount of memory and CPU cores. In Spark standalone cluster mode, Spark allocates resources based on the core. By default, an application will grab all the cores in the cluster</a:t>
            </a:r>
            <a:r>
              <a:rPr lang="en-US" sz="1100" dirty="0" smtClean="0"/>
              <a:t>.</a:t>
            </a:r>
          </a:p>
          <a:p>
            <a:endParaRPr lang="en-US" sz="1100" dirty="0"/>
          </a:p>
          <a:p>
            <a:r>
              <a:rPr lang="en-US" sz="1100" i="1" dirty="0" smtClean="0"/>
              <a:t>Apache Mesos</a:t>
            </a:r>
            <a:r>
              <a:rPr lang="en-US" sz="1100" dirty="0" smtClean="0"/>
              <a:t>:</a:t>
            </a:r>
          </a:p>
          <a:p>
            <a:r>
              <a:rPr lang="en-US" sz="1100" b="1" dirty="0"/>
              <a:t>Mesos</a:t>
            </a:r>
            <a:r>
              <a:rPr lang="en-US" sz="1100" dirty="0"/>
              <a:t> handles the workload in distributed environment by dynamic resource sharing and isolation</a:t>
            </a:r>
            <a:r>
              <a:rPr lang="en-US" sz="1100" dirty="0" smtClean="0"/>
              <a:t>. It gathers together the existing resources of the machines/nodes in </a:t>
            </a:r>
            <a:r>
              <a:rPr lang="en-US" sz="1100" dirty="0"/>
              <a:t>a cluster. </a:t>
            </a:r>
            <a:r>
              <a:rPr lang="en-US" sz="1100" dirty="0" smtClean="0"/>
              <a:t>This is </a:t>
            </a:r>
            <a:r>
              <a:rPr lang="en-US" sz="1100" dirty="0"/>
              <a:t>the reverse of </a:t>
            </a:r>
            <a:r>
              <a:rPr lang="en-US" sz="1100" i="1" dirty="0" smtClean="0"/>
              <a:t>virtualization </a:t>
            </a:r>
            <a:r>
              <a:rPr lang="en-US" sz="1100" dirty="0" smtClean="0"/>
              <a:t>because </a:t>
            </a:r>
            <a:r>
              <a:rPr lang="en-US" sz="1100" dirty="0"/>
              <a:t>in virtualization one physical resource divides into many virtual resources</a:t>
            </a:r>
            <a:r>
              <a:rPr lang="en-US" sz="1100" dirty="0" smtClean="0"/>
              <a:t>.</a:t>
            </a:r>
          </a:p>
          <a:p>
            <a:endParaRPr lang="en-US" sz="1100" dirty="0"/>
          </a:p>
          <a:p>
            <a:r>
              <a:rPr lang="en-US" sz="1100" i="1" dirty="0" smtClean="0"/>
              <a:t>Hadoop YARN</a:t>
            </a:r>
            <a:r>
              <a:rPr lang="en-US" sz="1100" dirty="0" smtClean="0"/>
              <a:t>:</a:t>
            </a:r>
          </a:p>
          <a:p>
            <a:r>
              <a:rPr lang="en-US" sz="1100" dirty="0" smtClean="0"/>
              <a:t>It</a:t>
            </a:r>
            <a:r>
              <a:rPr lang="en-US" sz="1100" i="1" dirty="0" smtClean="0"/>
              <a:t> implements </a:t>
            </a:r>
            <a:r>
              <a:rPr lang="en-US" sz="1100" dirty="0" smtClean="0"/>
              <a:t>a </a:t>
            </a:r>
            <a:r>
              <a:rPr lang="en-US" sz="1100" dirty="0"/>
              <a:t>Global Resource Manager (RM) and per-application Application Master (AM</a:t>
            </a:r>
            <a:r>
              <a:rPr lang="en-US" sz="1100" dirty="0" smtClean="0"/>
              <a:t>).</a:t>
            </a:r>
          </a:p>
          <a:p>
            <a:endParaRPr lang="en-US" sz="1100" i="1" dirty="0"/>
          </a:p>
          <a:p>
            <a:r>
              <a:rPr lang="en-US" sz="1100" i="1" dirty="0"/>
              <a:t>See: https://data-flair.training/blogs/comparison-between-apache-mesos-vs-hadoop-yarn/</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44</a:t>
            </a:fld>
            <a:endParaRPr lang="en-US" altLang="en-US" dirty="0"/>
          </a:p>
        </p:txBody>
      </p:sp>
    </p:spTree>
    <p:extLst>
      <p:ext uri="{BB962C8B-B14F-4D97-AF65-F5344CB8AC3E}">
        <p14:creationId xmlns:p14="http://schemas.microsoft.com/office/powerpoint/2010/main" val="1775171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Each of these models has some complexity to it.</a:t>
            </a:r>
          </a:p>
          <a:p>
            <a:endParaRPr lang="en-US" sz="1400" dirty="0" smtClean="0"/>
          </a:p>
          <a:p>
            <a:r>
              <a:rPr lang="en-US" sz="1400" dirty="0"/>
              <a:t>Spark </a:t>
            </a:r>
            <a:r>
              <a:rPr lang="en-US" sz="1400" dirty="0" smtClean="0"/>
              <a:t>supports </a:t>
            </a:r>
            <a:r>
              <a:rPr lang="en-US" sz="1400" dirty="0"/>
              <a:t>two deployment modes for </a:t>
            </a:r>
            <a:r>
              <a:rPr lang="en-US" sz="1400" dirty="0" smtClean="0"/>
              <a:t>a standalone cluster: the </a:t>
            </a:r>
            <a:r>
              <a:rPr lang="en-US" sz="1400" b="1" dirty="0"/>
              <a:t>cluster mode</a:t>
            </a:r>
            <a:r>
              <a:rPr lang="en-US" sz="1400" dirty="0"/>
              <a:t> and the </a:t>
            </a:r>
            <a:r>
              <a:rPr lang="en-US" sz="1400" b="1" dirty="0"/>
              <a:t>client </a:t>
            </a:r>
            <a:r>
              <a:rPr lang="en-US" sz="1400" b="1" dirty="0" smtClean="0"/>
              <a:t>mode</a:t>
            </a:r>
            <a:r>
              <a:rPr lang="en-US" sz="1400" dirty="0" smtClean="0"/>
              <a:t>.</a:t>
            </a:r>
          </a:p>
          <a:p>
            <a:r>
              <a:rPr lang="en-US" sz="1400" dirty="0"/>
              <a:t>-</a:t>
            </a:r>
            <a:r>
              <a:rPr lang="en-US" sz="1400" dirty="0" smtClean="0"/>
              <a:t>In </a:t>
            </a:r>
            <a:r>
              <a:rPr lang="en-US" sz="1400" dirty="0"/>
              <a:t>client mode, the driver </a:t>
            </a:r>
            <a:r>
              <a:rPr lang="en-US" sz="1400" dirty="0" smtClean="0"/>
              <a:t>launches </a:t>
            </a:r>
            <a:r>
              <a:rPr lang="en-US" sz="1400" dirty="0"/>
              <a:t>in the same process in which client submits the </a:t>
            </a:r>
            <a:r>
              <a:rPr lang="en-US" sz="1400" dirty="0" smtClean="0"/>
              <a:t>application.</a:t>
            </a:r>
          </a:p>
          <a:p>
            <a:r>
              <a:rPr lang="en-US" sz="1400" dirty="0"/>
              <a:t>-</a:t>
            </a:r>
            <a:r>
              <a:rPr lang="en-US" sz="1400" dirty="0" smtClean="0"/>
              <a:t>In </a:t>
            </a:r>
            <a:r>
              <a:rPr lang="en-US" sz="1400" dirty="0"/>
              <a:t>cluster mode, the driver </a:t>
            </a:r>
            <a:r>
              <a:rPr lang="en-US" sz="1400" dirty="0" smtClean="0"/>
              <a:t>launches </a:t>
            </a:r>
            <a:r>
              <a:rPr lang="en-US" sz="1400" dirty="0"/>
              <a:t>from one of worker node </a:t>
            </a:r>
            <a:r>
              <a:rPr lang="en-US" sz="1400" dirty="0" smtClean="0"/>
              <a:t>processes </a:t>
            </a:r>
            <a:r>
              <a:rPr lang="en-US" sz="1400" dirty="0"/>
              <a:t>inside the cluster, the client process </a:t>
            </a:r>
            <a:r>
              <a:rPr lang="en-US" sz="1400" dirty="0" smtClean="0"/>
              <a:t>exits </a:t>
            </a:r>
            <a:r>
              <a:rPr lang="en-US" sz="1400" dirty="0"/>
              <a:t>as it submits the application without waiting for the application to finish</a:t>
            </a:r>
            <a:r>
              <a:rPr lang="en-US" sz="1400" dirty="0" smtClean="0"/>
              <a:t>.</a:t>
            </a:r>
          </a:p>
          <a:p>
            <a:endParaRPr lang="en-US" sz="1400" dirty="0"/>
          </a:p>
          <a:p>
            <a:r>
              <a:rPr lang="en-US" sz="1400" dirty="0" smtClean="0"/>
              <a:t>The other two modes require some special attention to setting variables and setting up queues.</a:t>
            </a:r>
            <a:endParaRPr lang="en-US" sz="14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45</a:t>
            </a:fld>
            <a:endParaRPr lang="en-US" altLang="en-US" dirty="0"/>
          </a:p>
        </p:txBody>
      </p:sp>
    </p:spTree>
    <p:extLst>
      <p:ext uri="{BB962C8B-B14F-4D97-AF65-F5344CB8AC3E}">
        <p14:creationId xmlns:p14="http://schemas.microsoft.com/office/powerpoint/2010/main" val="2445018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Every tool or technology comes with some advantages and </a:t>
            </a:r>
            <a:r>
              <a:rPr lang="en-US" sz="1600" dirty="0" smtClean="0"/>
              <a:t>limitations</a:t>
            </a:r>
          </a:p>
          <a:p>
            <a:r>
              <a:rPr lang="en-US" sz="1600" dirty="0" smtClean="0"/>
              <a:t>So</a:t>
            </a:r>
            <a:r>
              <a:rPr lang="en-US" sz="1600" dirty="0"/>
              <a:t>, the Apache Spark limitations don’t remove it from the game. It’s still in demand and industries are using it as a Big Data </a:t>
            </a:r>
            <a:r>
              <a:rPr lang="en-US" sz="1600" dirty="0" smtClean="0"/>
              <a:t>solution.</a:t>
            </a:r>
          </a:p>
          <a:p>
            <a:r>
              <a:rPr lang="en-US" sz="1600" dirty="0" smtClean="0"/>
              <a:t>The </a:t>
            </a:r>
            <a:r>
              <a:rPr lang="en-US" sz="1600" dirty="0"/>
              <a:t>latest versions of Spark are coming with continuous modifications to overcome these Apache Spark limitations.</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46</a:t>
            </a:fld>
            <a:endParaRPr lang="en-US" altLang="en-US" dirty="0"/>
          </a:p>
        </p:txBody>
      </p:sp>
    </p:spTree>
    <p:extLst>
      <p:ext uri="{BB962C8B-B14F-4D97-AF65-F5344CB8AC3E}">
        <p14:creationId xmlns:p14="http://schemas.microsoft.com/office/powerpoint/2010/main" val="149988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In-memory processing is much faster than disk-based processing as in MapReduce.</a:t>
            </a:r>
          </a:p>
          <a:p>
            <a:endParaRPr lang="en-US" sz="1600" dirty="0" smtClean="0"/>
          </a:p>
          <a:p>
            <a:r>
              <a:rPr lang="en-US" sz="1600" dirty="0" smtClean="0"/>
              <a:t>But, beware! Spark and Scala still can do a lot of writing to disk.</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47</a:t>
            </a:fld>
            <a:endParaRPr lang="en-US" altLang="en-US" dirty="0"/>
          </a:p>
        </p:txBody>
      </p:sp>
    </p:spTree>
    <p:extLst>
      <p:ext uri="{BB962C8B-B14F-4D97-AF65-F5344CB8AC3E}">
        <p14:creationId xmlns:p14="http://schemas.microsoft.com/office/powerpoint/2010/main" val="668252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600" dirty="0"/>
              <a:t>An </a:t>
            </a:r>
            <a:r>
              <a:rPr lang="en-US" altLang="en-US" sz="1600" dirty="0">
                <a:solidFill>
                  <a:schemeClr val="accent2"/>
                </a:solidFill>
                <a:latin typeface="Consolas" panose="020B0609020204030204" pitchFamily="49" charset="0"/>
              </a:rPr>
              <a:t>object</a:t>
            </a:r>
            <a:r>
              <a:rPr lang="en-US" altLang="en-US" sz="1600" dirty="0">
                <a:solidFill>
                  <a:schemeClr val="accent2"/>
                </a:solidFill>
              </a:rPr>
              <a:t> </a:t>
            </a:r>
            <a:r>
              <a:rPr lang="en-US" altLang="en-US" sz="1600" dirty="0"/>
              <a:t>is a </a:t>
            </a:r>
            <a:r>
              <a:rPr lang="en-US" altLang="en-US" sz="1600" dirty="0">
                <a:solidFill>
                  <a:srgbClr val="FF0000"/>
                </a:solidFill>
              </a:rPr>
              <a:t>singleton object</a:t>
            </a:r>
            <a:r>
              <a:rPr lang="en-US" altLang="en-US" sz="1600" dirty="0"/>
              <a:t> (there is only one of it)</a:t>
            </a:r>
          </a:p>
          <a:p>
            <a:pPr lvl="1"/>
            <a:r>
              <a:rPr lang="en-US" altLang="en-US" sz="1600" dirty="0"/>
              <a:t>Variables and methods in an </a:t>
            </a:r>
            <a:r>
              <a:rPr lang="en-US" altLang="en-US" sz="1600" dirty="0">
                <a:solidFill>
                  <a:schemeClr val="accent2"/>
                </a:solidFill>
                <a:latin typeface="Consolas" panose="020B0609020204030204" pitchFamily="49" charset="0"/>
              </a:rPr>
              <a:t>object</a:t>
            </a:r>
            <a:r>
              <a:rPr lang="en-US" altLang="en-US" sz="1600" dirty="0"/>
              <a:t> are somewhat similar to Java</a:t>
            </a:r>
            <a:r>
              <a:rPr lang="ja-JP" altLang="en-US" sz="1600" dirty="0"/>
              <a:t>’</a:t>
            </a:r>
            <a:r>
              <a:rPr lang="en-US" altLang="ja-JP" sz="1600" dirty="0"/>
              <a:t>s </a:t>
            </a:r>
            <a:r>
              <a:rPr lang="en-US" altLang="ja-JP" sz="1600" dirty="0">
                <a:solidFill>
                  <a:schemeClr val="accent2"/>
                </a:solidFill>
                <a:latin typeface="Consolas" panose="020B0609020204030204" pitchFamily="49" charset="0"/>
              </a:rPr>
              <a:t>static</a:t>
            </a:r>
            <a:r>
              <a:rPr lang="en-US" altLang="ja-JP" sz="1600" dirty="0"/>
              <a:t> variables and methods</a:t>
            </a:r>
          </a:p>
          <a:p>
            <a:pPr lvl="1"/>
            <a:r>
              <a:rPr lang="en-US" altLang="en-US" sz="1600" dirty="0"/>
              <a:t>Reference to an </a:t>
            </a:r>
            <a:r>
              <a:rPr lang="en-US" altLang="en-US" sz="1600" dirty="0">
                <a:solidFill>
                  <a:schemeClr val="accent2"/>
                </a:solidFill>
                <a:latin typeface="Consolas" panose="020B0609020204030204" pitchFamily="49" charset="0"/>
              </a:rPr>
              <a:t>object</a:t>
            </a:r>
            <a:r>
              <a:rPr lang="ja-JP" altLang="en-US" sz="1600" dirty="0"/>
              <a:t>’</a:t>
            </a:r>
            <a:r>
              <a:rPr lang="en-US" altLang="ja-JP" sz="1600" dirty="0"/>
              <a:t>s variables and methods have the syntax </a:t>
            </a:r>
            <a:r>
              <a:rPr lang="en-US" altLang="ja-JP" sz="1600" b="1" i="1" dirty="0">
                <a:solidFill>
                  <a:srgbClr val="CC00CC"/>
                </a:solidFill>
              </a:rPr>
              <a:t>ObjectName</a:t>
            </a:r>
            <a:r>
              <a:rPr lang="en-US" altLang="ja-JP" sz="1600" dirty="0">
                <a:solidFill>
                  <a:schemeClr val="accent2"/>
                </a:solidFill>
                <a:latin typeface="Consolas" panose="020B0609020204030204" pitchFamily="49" charset="0"/>
              </a:rPr>
              <a:t>.</a:t>
            </a:r>
            <a:r>
              <a:rPr lang="en-US" altLang="ja-JP" sz="1600" b="1" i="1" dirty="0">
                <a:solidFill>
                  <a:srgbClr val="CC00CC"/>
                </a:solidFill>
              </a:rPr>
              <a:t>methodOrVariableName</a:t>
            </a:r>
          </a:p>
          <a:p>
            <a:pPr lvl="1"/>
            <a:r>
              <a:rPr lang="en-US" altLang="en-US" sz="1600" dirty="0"/>
              <a:t>The name of an </a:t>
            </a:r>
            <a:r>
              <a:rPr lang="en-US" altLang="en-US" sz="1600" dirty="0">
                <a:solidFill>
                  <a:schemeClr val="accent2"/>
                </a:solidFill>
                <a:latin typeface="Consolas" panose="020B0609020204030204" pitchFamily="49" charset="0"/>
              </a:rPr>
              <a:t>object</a:t>
            </a:r>
            <a:r>
              <a:rPr lang="en-US" altLang="en-US" sz="1600" dirty="0"/>
              <a:t> should be capitalized</a:t>
            </a:r>
          </a:p>
          <a:p>
            <a:r>
              <a:rPr lang="en-US" altLang="en-US" sz="1600" dirty="0"/>
              <a:t>A </a:t>
            </a:r>
            <a:r>
              <a:rPr lang="en-US" altLang="en-US" sz="1600" dirty="0">
                <a:solidFill>
                  <a:schemeClr val="accent2"/>
                </a:solidFill>
                <a:latin typeface="Consolas" panose="020B0609020204030204" pitchFamily="49" charset="0"/>
              </a:rPr>
              <a:t>class</a:t>
            </a:r>
            <a:r>
              <a:rPr lang="en-US" altLang="en-US" sz="1600" dirty="0"/>
              <a:t> may take parameters, and may describe any number of objects</a:t>
            </a:r>
          </a:p>
          <a:p>
            <a:pPr lvl="1"/>
            <a:r>
              <a:rPr lang="en-US" altLang="en-US" sz="1600" dirty="0"/>
              <a:t>The class body </a:t>
            </a:r>
            <a:r>
              <a:rPr lang="en-US" altLang="en-US" sz="1600" i="1" dirty="0"/>
              <a:t>is</a:t>
            </a:r>
            <a:r>
              <a:rPr lang="en-US" altLang="en-US" sz="1600" dirty="0"/>
              <a:t> the constructor, but you can have additional constructors</a:t>
            </a:r>
          </a:p>
          <a:p>
            <a:pPr lvl="1"/>
            <a:r>
              <a:rPr lang="en-US" altLang="en-US" sz="1600" dirty="0"/>
              <a:t>With correct use of </a:t>
            </a:r>
            <a:r>
              <a:rPr lang="en-US" altLang="en-US" sz="1600" dirty="0">
                <a:solidFill>
                  <a:schemeClr val="accent2"/>
                </a:solidFill>
                <a:latin typeface="Consolas" panose="020B0609020204030204" pitchFamily="49" charset="0"/>
              </a:rPr>
              <a:t>val</a:t>
            </a:r>
            <a:r>
              <a:rPr lang="en-US" altLang="en-US" sz="1600" dirty="0"/>
              <a:t> and </a:t>
            </a:r>
            <a:r>
              <a:rPr lang="en-US" altLang="en-US" sz="1600" dirty="0">
                <a:solidFill>
                  <a:schemeClr val="accent2"/>
                </a:solidFill>
                <a:latin typeface="Consolas" panose="020B0609020204030204" pitchFamily="49" charset="0"/>
              </a:rPr>
              <a:t>var</a:t>
            </a:r>
            <a:r>
              <a:rPr lang="en-US" altLang="en-US" sz="1600" dirty="0"/>
              <a:t>, Scala provides getters and setters for class parameters</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48</a:t>
            </a:fld>
            <a:endParaRPr lang="en-US" altLang="en-US" dirty="0"/>
          </a:p>
        </p:txBody>
      </p:sp>
    </p:spTree>
    <p:extLst>
      <p:ext uri="{BB962C8B-B14F-4D97-AF65-F5344CB8AC3E}">
        <p14:creationId xmlns:p14="http://schemas.microsoft.com/office/powerpoint/2010/main" val="10465930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en-US" sz="1600" dirty="0"/>
              <a:t>In </a:t>
            </a:r>
            <a:r>
              <a:rPr lang="en-CA" altLang="en-US" sz="1600" b="1" dirty="0"/>
              <a:t>object-oriented programming</a:t>
            </a:r>
            <a:r>
              <a:rPr lang="en-CA" altLang="en-US" sz="1600" dirty="0"/>
              <a:t>, programmers can think of a program as a collection of interacting objects, while in </a:t>
            </a:r>
            <a:r>
              <a:rPr lang="en-CA" altLang="en-US" sz="1600" b="1" dirty="0"/>
              <a:t>functional programming</a:t>
            </a:r>
            <a:r>
              <a:rPr lang="en-CA" altLang="en-US" sz="1600" dirty="0"/>
              <a:t> </a:t>
            </a:r>
            <a:r>
              <a:rPr lang="en-CA" altLang="en-US" sz="1600" dirty="0" smtClean="0"/>
              <a:t>(FP) a </a:t>
            </a:r>
            <a:r>
              <a:rPr lang="en-CA" altLang="en-US" sz="1600" dirty="0"/>
              <a:t>program can be thought of as a sequence of stateless function evaluations. </a:t>
            </a:r>
            <a:endParaRPr lang="en-US" sz="1600" dirty="0" smtClean="0"/>
          </a:p>
          <a:p>
            <a:r>
              <a:rPr lang="en-US" sz="1600" dirty="0" smtClean="0"/>
              <a:t>FP </a:t>
            </a:r>
            <a:r>
              <a:rPr lang="en-US" altLang="en-US" sz="1600" dirty="0"/>
              <a:t>emphasizes the </a:t>
            </a:r>
            <a:r>
              <a:rPr lang="en-US" altLang="en-US" sz="1600" b="1" dirty="0"/>
              <a:t>application of functions</a:t>
            </a:r>
            <a:r>
              <a:rPr lang="en-US" altLang="en-US" sz="1600" dirty="0"/>
              <a:t>, in contrast to the imperative programming style, which emphasizes </a:t>
            </a:r>
            <a:r>
              <a:rPr lang="en-US" altLang="en-US" sz="1600" b="1" dirty="0"/>
              <a:t>changes in state</a:t>
            </a:r>
            <a:r>
              <a:rPr lang="en-US" altLang="en-US" sz="1600" dirty="0"/>
              <a:t>. </a:t>
            </a:r>
            <a:endParaRPr lang="en-US" sz="1600" dirty="0"/>
          </a:p>
          <a:p>
            <a:r>
              <a:rPr lang="en-US" altLang="en-US" sz="1600" dirty="0"/>
              <a:t>Programs written using the functional programming paradigm are much more easily representable using mathematical concepts, and thus it is much more easy to mathematically reason about functional programs than it is to reason about programs written in any other paradigm. </a:t>
            </a:r>
          </a:p>
          <a:p>
            <a:endParaRPr lang="en-US" sz="1600" dirty="0" smtClean="0"/>
          </a:p>
          <a:p>
            <a:r>
              <a:rPr lang="en-US" sz="1600" b="1" dirty="0" smtClean="0">
                <a:solidFill>
                  <a:srgbClr val="C00000"/>
                </a:solidFill>
              </a:rPr>
              <a:t>Q: Can all programs be representable in mathematical concepts, and therefore reasoned about mathematically?</a:t>
            </a:r>
            <a:endParaRPr lang="en-US" sz="1600" b="1" dirty="0">
              <a:solidFill>
                <a:srgbClr val="C00000"/>
              </a:solidFill>
            </a:endParaRP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49</a:t>
            </a:fld>
            <a:endParaRPr lang="en-US" altLang="en-US" dirty="0"/>
          </a:p>
        </p:txBody>
      </p:sp>
    </p:spTree>
    <p:extLst>
      <p:ext uri="{BB962C8B-B14F-4D97-AF65-F5344CB8AC3E}">
        <p14:creationId xmlns:p14="http://schemas.microsoft.com/office/powerpoint/2010/main" val="2756113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HDFS is installed on each of the data nodes. It holds the subset of data distributed to the data node.</a:t>
            </a:r>
          </a:p>
          <a:p>
            <a:endParaRPr lang="en-US" dirty="0"/>
          </a:p>
          <a:p>
            <a:r>
              <a:rPr lang="en-US" dirty="0" smtClean="0"/>
              <a:t>MapReduce read/write functions access the HDFS.</a:t>
            </a:r>
          </a:p>
          <a:p>
            <a:endParaRPr lang="en-US" dirty="0"/>
          </a:p>
          <a:p>
            <a:r>
              <a:rPr lang="en-US" dirty="0" smtClean="0"/>
              <a:t>The Scheduler handles scheduling of multiple tasks running on the data nodes.</a:t>
            </a:r>
          </a:p>
          <a:p>
            <a:endParaRPr lang="en-US" dirty="0"/>
          </a:p>
          <a:p>
            <a:r>
              <a:rPr lang="en-US" dirty="0" smtClean="0"/>
              <a:t>The Processing modules are tasks that execute the application code that you have written to process the data.</a:t>
            </a:r>
          </a:p>
          <a:p>
            <a:endParaRPr lang="en-US" dirty="0"/>
          </a:p>
          <a:p>
            <a:r>
              <a:rPr lang="en-US" dirty="0" smtClean="0"/>
              <a:t>The box depicts some of the components of the Hadoop ecosystem that support the other 80% of the work effort having to do with ETL and curation as well as management and administration.</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a:t>
            </a:fld>
            <a:endParaRPr lang="en-US" altLang="en-US" dirty="0"/>
          </a:p>
        </p:txBody>
      </p:sp>
    </p:spTree>
    <p:extLst>
      <p:ext uri="{BB962C8B-B14F-4D97-AF65-F5344CB8AC3E}">
        <p14:creationId xmlns:p14="http://schemas.microsoft.com/office/powerpoint/2010/main" val="4262170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400" dirty="0" smtClean="0"/>
              <a:t>The </a:t>
            </a:r>
            <a:r>
              <a:rPr lang="en-US" altLang="en-US" sz="1400" dirty="0"/>
              <a:t>notion of a "function" used in imperative programming is that imperative functions can have </a:t>
            </a:r>
            <a:r>
              <a:rPr lang="en-US" altLang="en-US" sz="1400" b="1" dirty="0"/>
              <a:t>side effects</a:t>
            </a:r>
            <a:r>
              <a:rPr lang="en-US" altLang="en-US" sz="1400" dirty="0"/>
              <a:t>, changing the value of already calculated </a:t>
            </a:r>
            <a:r>
              <a:rPr lang="en-US" altLang="en-US" sz="1400" b="1" dirty="0"/>
              <a:t>variables</a:t>
            </a:r>
            <a:r>
              <a:rPr lang="en-US" altLang="en-US" sz="1400" dirty="0" smtClean="0"/>
              <a:t>.</a:t>
            </a:r>
          </a:p>
          <a:p>
            <a:r>
              <a:rPr lang="en-US" altLang="en-US" sz="1400" dirty="0"/>
              <a:t>Because of this they lack </a:t>
            </a:r>
            <a:r>
              <a:rPr lang="en-US" altLang="en-US" sz="1400" b="1" dirty="0"/>
              <a:t>referential transparency</a:t>
            </a:r>
            <a:r>
              <a:rPr lang="en-US" altLang="en-US" sz="1400" dirty="0"/>
              <a:t>, i.e. the same language expression can result in different values at different times depending on the state of the executing program. </a:t>
            </a:r>
          </a:p>
          <a:p>
            <a:r>
              <a:rPr lang="en-US" altLang="en-US" sz="1400" dirty="0"/>
              <a:t>Conversely, in functional code, the output value of a function depends only on the arguments that are input to the function, so calling a function </a:t>
            </a:r>
            <a:r>
              <a:rPr lang="en-US" altLang="en-US" sz="1400" i="1" dirty="0"/>
              <a:t>f</a:t>
            </a:r>
            <a:r>
              <a:rPr lang="en-US" altLang="en-US" sz="1400" dirty="0"/>
              <a:t> twice with the same value for an argument x will produce the same result f(x) both times. </a:t>
            </a:r>
          </a:p>
          <a:p>
            <a:r>
              <a:rPr lang="en-US" altLang="en-US" sz="1400" dirty="0"/>
              <a:t>Eliminating side-effects can make it much easier to understand and predict the behavior of a program, which is one of the key motivations for the development of functional programming. </a:t>
            </a:r>
          </a:p>
          <a:p>
            <a:endParaRPr lang="en-US" dirty="0" smtClean="0"/>
          </a:p>
          <a:p>
            <a:r>
              <a:rPr lang="en-US" b="1" dirty="0" smtClean="0">
                <a:solidFill>
                  <a:srgbClr val="FF0000"/>
                </a:solidFill>
              </a:rPr>
              <a:t>Axiom: Consistency of results is important in most data analysis problems!!</a:t>
            </a:r>
            <a:endParaRPr lang="en-US" b="1" dirty="0">
              <a:solidFill>
                <a:srgbClr val="FF0000"/>
              </a:solidFill>
            </a:endParaRP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50</a:t>
            </a:fld>
            <a:endParaRPr lang="en-US" altLang="en-US" dirty="0"/>
          </a:p>
        </p:txBody>
      </p:sp>
    </p:spTree>
    <p:extLst>
      <p:ext uri="{BB962C8B-B14F-4D97-AF65-F5344CB8AC3E}">
        <p14:creationId xmlns:p14="http://schemas.microsoft.com/office/powerpoint/2010/main" val="2850808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880" indent="-182880" eaLnBrk="1" fontAlgn="auto" hangingPunct="1">
              <a:spcAft>
                <a:spcPts val="0"/>
              </a:spcAft>
              <a:defRPr/>
            </a:pPr>
            <a:r>
              <a:rPr lang="en-US" dirty="0"/>
              <a:t>Most functional programming languages use </a:t>
            </a:r>
            <a:r>
              <a:rPr lang="en-US" b="1" dirty="0"/>
              <a:t>higher-order functions</a:t>
            </a:r>
            <a:r>
              <a:rPr lang="en-US" dirty="0"/>
              <a:t>, which are functions that can either take other functions as arguments or return functions as results. </a:t>
            </a:r>
          </a:p>
          <a:p>
            <a:pPr marL="182880" indent="-182880" eaLnBrk="1" fontAlgn="auto" hangingPunct="1">
              <a:spcAft>
                <a:spcPts val="0"/>
              </a:spcAft>
              <a:defRPr/>
            </a:pPr>
            <a:endParaRPr lang="en-US" dirty="0"/>
          </a:p>
          <a:p>
            <a:pPr marL="182880" indent="-182880" eaLnBrk="1" fontAlgn="auto" hangingPunct="1">
              <a:spcAft>
                <a:spcPts val="0"/>
              </a:spcAft>
              <a:defRPr/>
            </a:pPr>
            <a:r>
              <a:rPr lang="en-US" dirty="0"/>
              <a:t>The differential operator </a:t>
            </a:r>
            <a:r>
              <a:rPr lang="en-US" i="1" dirty="0"/>
              <a:t>d/dx</a:t>
            </a:r>
            <a:r>
              <a:rPr lang="en-US" dirty="0"/>
              <a:t> that produces the derivative of a function f is an example of this in calculus. </a:t>
            </a:r>
          </a:p>
          <a:p>
            <a:pPr marL="182880" indent="-182880" eaLnBrk="1" fontAlgn="auto" hangingPunct="1">
              <a:spcAft>
                <a:spcPts val="0"/>
              </a:spcAft>
              <a:defRPr/>
            </a:pPr>
            <a:endParaRPr lang="en-US" dirty="0"/>
          </a:p>
          <a:p>
            <a:pPr marL="182880" indent="-182880" eaLnBrk="1" fontAlgn="auto" hangingPunct="1">
              <a:spcAft>
                <a:spcPts val="0"/>
              </a:spcAft>
              <a:defRPr/>
            </a:pPr>
            <a:r>
              <a:rPr lang="en-US" dirty="0"/>
              <a:t>Higher-order functions are closely related to </a:t>
            </a:r>
            <a:r>
              <a:rPr lang="en-US" b="1" dirty="0"/>
              <a:t>functions as first-class citizen</a:t>
            </a:r>
            <a:r>
              <a:rPr lang="en-US" dirty="0"/>
              <a:t>, in that higher-order functions and first-class functions both allow functions as arguments and results of other functions. </a:t>
            </a:r>
          </a:p>
          <a:p>
            <a:pPr marL="182880" indent="-182880" eaLnBrk="1" fontAlgn="auto" hangingPunct="1">
              <a:spcAft>
                <a:spcPts val="0"/>
              </a:spcAft>
              <a:defRPr/>
            </a:pPr>
            <a:endParaRPr lang="en-US" dirty="0"/>
          </a:p>
          <a:p>
            <a:pPr marL="182880" indent="-182880" eaLnBrk="1" fontAlgn="auto" hangingPunct="1">
              <a:spcAft>
                <a:spcPts val="0"/>
              </a:spcAft>
              <a:defRPr/>
            </a:pPr>
            <a:r>
              <a:rPr lang="en-US" dirty="0"/>
              <a:t>The distinction between the two is subtle: "higher-order" describes a mathematical concept of functions that operate on other functions, while "first-class" is a computer science term that describes programming language entities that have no restriction on their use (thus first-class functions can appear anywhere in the program that other first-class entities like numbers can, including as arguments to other functions and as their return values). </a:t>
            </a:r>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51</a:t>
            </a:fld>
            <a:endParaRPr lang="en-US" altLang="en-US" dirty="0"/>
          </a:p>
        </p:txBody>
      </p:sp>
    </p:spTree>
    <p:extLst>
      <p:ext uri="{BB962C8B-B14F-4D97-AF65-F5344CB8AC3E}">
        <p14:creationId xmlns:p14="http://schemas.microsoft.com/office/powerpoint/2010/main" val="4413418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52</a:t>
            </a:fld>
            <a:endParaRPr lang="en-US" altLang="en-US" dirty="0"/>
          </a:p>
        </p:txBody>
      </p:sp>
    </p:spTree>
    <p:extLst>
      <p:ext uri="{BB962C8B-B14F-4D97-AF65-F5344CB8AC3E}">
        <p14:creationId xmlns:p14="http://schemas.microsoft.com/office/powerpoint/2010/main" val="24768919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53</a:t>
            </a:fld>
            <a:endParaRPr lang="en-US" altLang="en-US" dirty="0"/>
          </a:p>
        </p:txBody>
      </p:sp>
    </p:spTree>
    <p:extLst>
      <p:ext uri="{BB962C8B-B14F-4D97-AF65-F5344CB8AC3E}">
        <p14:creationId xmlns:p14="http://schemas.microsoft.com/office/powerpoint/2010/main" val="25870508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Keeping data in memory increases performance by an order of magnitude.</a:t>
            </a:r>
          </a:p>
          <a:p>
            <a:endParaRPr lang="en-US" sz="1600" dirty="0" smtClean="0"/>
          </a:p>
          <a:p>
            <a:r>
              <a:rPr lang="en-US" sz="1600" dirty="0" smtClean="0"/>
              <a:t>Caching </a:t>
            </a:r>
            <a:r>
              <a:rPr lang="en-US" sz="1600" dirty="0"/>
              <a:t>is beneficial when we use RDD several times</a:t>
            </a:r>
            <a:r>
              <a:rPr lang="en-US" sz="1600" dirty="0" smtClean="0"/>
              <a:t>.</a:t>
            </a:r>
            <a:endParaRPr lang="en-US" sz="1600" dirty="0"/>
          </a:p>
          <a:p>
            <a:r>
              <a:rPr lang="en-US" sz="1600" dirty="0" smtClean="0"/>
              <a:t>RDDs can be persisted </a:t>
            </a:r>
            <a:r>
              <a:rPr lang="en-US" sz="1600" b="1" dirty="0">
                <a:hlinkClick r:id="rId3"/>
              </a:rPr>
              <a:t>in memory</a:t>
            </a:r>
            <a:r>
              <a:rPr lang="en-US" sz="1600" dirty="0"/>
              <a:t> by default, but it can spill them to disk if there is not enough </a:t>
            </a:r>
            <a:r>
              <a:rPr lang="en-US" sz="1600" dirty="0" smtClean="0"/>
              <a:t>RAM.</a:t>
            </a:r>
          </a:p>
          <a:p>
            <a:r>
              <a:rPr lang="en-US" sz="1600" dirty="0" smtClean="0"/>
              <a:t>Users </a:t>
            </a:r>
            <a:r>
              <a:rPr lang="en-US" sz="1600" dirty="0"/>
              <a:t>can also request other persistence strategies, such as storing the RDD only on disk or replicating it across machines, through flags to persist.</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54</a:t>
            </a:fld>
            <a:endParaRPr lang="en-US" altLang="en-US" dirty="0"/>
          </a:p>
        </p:txBody>
      </p:sp>
    </p:spTree>
    <p:extLst>
      <p:ext uri="{BB962C8B-B14F-4D97-AF65-F5344CB8AC3E}">
        <p14:creationId xmlns:p14="http://schemas.microsoft.com/office/powerpoint/2010/main" val="35891048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t>A Spark </a:t>
            </a:r>
            <a:r>
              <a:rPr lang="en-US" sz="1600" b="1" dirty="0"/>
              <a:t>Transformation</a:t>
            </a:r>
            <a:r>
              <a:rPr lang="en-US" sz="1600" dirty="0"/>
              <a:t> is a function that produces </a:t>
            </a:r>
            <a:r>
              <a:rPr lang="en-US" sz="1600" dirty="0" smtClean="0"/>
              <a:t>a new </a:t>
            </a:r>
            <a:r>
              <a:rPr lang="en-US" sz="1600" dirty="0"/>
              <a:t>RDD from the existing </a:t>
            </a:r>
            <a:r>
              <a:rPr lang="en-US" sz="1600" dirty="0" smtClean="0"/>
              <a:t>RDDs.</a:t>
            </a:r>
          </a:p>
          <a:p>
            <a:pPr marL="171450" indent="-171450">
              <a:buFontTx/>
              <a:buChar char="-"/>
            </a:pPr>
            <a:r>
              <a:rPr lang="en-US" sz="1400" dirty="0" smtClean="0"/>
              <a:t>It </a:t>
            </a:r>
            <a:r>
              <a:rPr lang="en-US" sz="1400" dirty="0"/>
              <a:t>takes RDD as input and produces one or more RDD as </a:t>
            </a:r>
            <a:r>
              <a:rPr lang="en-US" sz="1400" dirty="0" smtClean="0"/>
              <a:t>output.</a:t>
            </a:r>
          </a:p>
          <a:p>
            <a:pPr marL="171450" indent="-171450">
              <a:buFontTx/>
              <a:buChar char="-"/>
            </a:pPr>
            <a:r>
              <a:rPr lang="en-US" sz="1400" dirty="0" smtClean="0"/>
              <a:t>Each </a:t>
            </a:r>
            <a:r>
              <a:rPr lang="en-US" sz="1400" dirty="0"/>
              <a:t>time it creates </a:t>
            </a:r>
            <a:r>
              <a:rPr lang="en-US" sz="1400" dirty="0" smtClean="0"/>
              <a:t>a new </a:t>
            </a:r>
            <a:r>
              <a:rPr lang="en-US" sz="1400" dirty="0"/>
              <a:t>RDD when we apply any </a:t>
            </a:r>
            <a:r>
              <a:rPr lang="en-US" sz="1400" dirty="0" smtClean="0"/>
              <a:t>transformation.</a:t>
            </a:r>
          </a:p>
          <a:p>
            <a:pPr marL="171450" indent="-171450">
              <a:buFontTx/>
              <a:buChar char="-"/>
            </a:pPr>
            <a:r>
              <a:rPr lang="en-US" sz="1400" dirty="0" smtClean="0"/>
              <a:t>Thus</a:t>
            </a:r>
            <a:r>
              <a:rPr lang="en-US" sz="1400" dirty="0"/>
              <a:t>, the </a:t>
            </a:r>
            <a:r>
              <a:rPr lang="en-US" sz="1400" dirty="0" smtClean="0"/>
              <a:t>input RDDs </a:t>
            </a:r>
            <a:r>
              <a:rPr lang="en-US" sz="1400" dirty="0"/>
              <a:t>cannot be changed since </a:t>
            </a:r>
            <a:r>
              <a:rPr lang="en-US" sz="1400" dirty="0" smtClean="0"/>
              <a:t>RDDs </a:t>
            </a:r>
            <a:r>
              <a:rPr lang="en-US" sz="1400" dirty="0"/>
              <a:t>are immutable in nature</a:t>
            </a:r>
            <a:r>
              <a:rPr lang="en-US" sz="1400" dirty="0" smtClean="0"/>
              <a:t>.</a:t>
            </a:r>
          </a:p>
          <a:p>
            <a:pPr marL="171450" indent="-171450">
              <a:buFontTx/>
              <a:buChar char="-"/>
            </a:pPr>
            <a:endParaRPr lang="en-US" sz="1600" dirty="0"/>
          </a:p>
          <a:p>
            <a:r>
              <a:rPr lang="en-US" sz="1600" dirty="0"/>
              <a:t>Applying transformation built an </a:t>
            </a:r>
            <a:r>
              <a:rPr lang="en-US" sz="1600" b="1" dirty="0"/>
              <a:t>RDD lineage</a:t>
            </a:r>
            <a:r>
              <a:rPr lang="en-US" sz="1600" dirty="0"/>
              <a:t>, with the entire parent RDDs of the final RDD(s</a:t>
            </a:r>
            <a:r>
              <a:rPr lang="en-US" sz="1600" dirty="0" smtClean="0"/>
              <a:t>).</a:t>
            </a:r>
          </a:p>
          <a:p>
            <a:pPr marL="171450" indent="-171450">
              <a:buFontTx/>
              <a:buChar char="-"/>
            </a:pPr>
            <a:r>
              <a:rPr lang="en-US" sz="1400" dirty="0" smtClean="0"/>
              <a:t>This is also </a:t>
            </a:r>
            <a:r>
              <a:rPr lang="en-US" sz="1400" dirty="0"/>
              <a:t>known as </a:t>
            </a:r>
            <a:r>
              <a:rPr lang="en-US" sz="1400" b="1" dirty="0"/>
              <a:t>RDD operator graph </a:t>
            </a:r>
            <a:r>
              <a:rPr lang="en-US" sz="1400" dirty="0"/>
              <a:t>or </a:t>
            </a:r>
            <a:r>
              <a:rPr lang="en-US" sz="1400" b="1" dirty="0"/>
              <a:t>RDD dependency graph.</a:t>
            </a:r>
            <a:r>
              <a:rPr lang="en-US" sz="1400" dirty="0"/>
              <a:t> It is a logical execution plan i.e., it is Directed Acyclic Graph (</a:t>
            </a:r>
            <a:r>
              <a:rPr lang="en-US" sz="1400" b="1" dirty="0">
                <a:hlinkClick r:id="rId3"/>
              </a:rPr>
              <a:t>DAG</a:t>
            </a:r>
            <a:r>
              <a:rPr lang="en-US" sz="1400" dirty="0"/>
              <a:t>) of the entire parent RDDs of RDD</a:t>
            </a:r>
            <a:r>
              <a:rPr lang="en-US" sz="1400" dirty="0" smtClean="0"/>
              <a:t>. Why?</a:t>
            </a:r>
          </a:p>
          <a:p>
            <a:pPr marL="171450" indent="-171450">
              <a:buFontTx/>
              <a:buChar char="-"/>
            </a:pPr>
            <a:r>
              <a:rPr lang="en-US" sz="1400" dirty="0" smtClean="0"/>
              <a:t>Because, for fault tolerance reasons, it allows us to reconstruct an RDD in its entirety in the event of a crash or failure.</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55</a:t>
            </a:fld>
            <a:endParaRPr lang="en-US" altLang="en-US" dirty="0"/>
          </a:p>
        </p:txBody>
      </p:sp>
    </p:spTree>
    <p:extLst>
      <p:ext uri="{BB962C8B-B14F-4D97-AF65-F5344CB8AC3E}">
        <p14:creationId xmlns:p14="http://schemas.microsoft.com/office/powerpoint/2010/main" val="1877110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Transformations</a:t>
            </a:r>
            <a:r>
              <a:rPr lang="en-US" dirty="0"/>
              <a:t> are lazy in nature meaning when we call some operation in RDD, it does not execute </a:t>
            </a:r>
            <a:r>
              <a:rPr lang="en-US" dirty="0" smtClean="0"/>
              <a:t>immediately.</a:t>
            </a:r>
          </a:p>
          <a:p>
            <a:r>
              <a:rPr lang="en-US" dirty="0" smtClean="0"/>
              <a:t>- Spark </a:t>
            </a:r>
            <a:r>
              <a:rPr lang="en-US" dirty="0"/>
              <a:t>maintains </a:t>
            </a:r>
            <a:r>
              <a:rPr lang="en-US" dirty="0" smtClean="0"/>
              <a:t>a </a:t>
            </a:r>
            <a:r>
              <a:rPr lang="en-US" dirty="0"/>
              <a:t>record of which operation is being </a:t>
            </a:r>
            <a:r>
              <a:rPr lang="en-US" dirty="0" smtClean="0"/>
              <a:t>called(through a DAG</a:t>
            </a:r>
            <a:r>
              <a:rPr lang="en-US" b="1" dirty="0" smtClean="0"/>
              <a:t>).</a:t>
            </a:r>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56</a:t>
            </a:fld>
            <a:endParaRPr lang="en-US" alt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181600"/>
            <a:ext cx="5283200" cy="2971800"/>
          </a:xfrm>
          <a:prstGeom prst="rect">
            <a:avLst/>
          </a:prstGeom>
        </p:spPr>
      </p:pic>
    </p:spTree>
    <p:extLst>
      <p:ext uri="{BB962C8B-B14F-4D97-AF65-F5344CB8AC3E}">
        <p14:creationId xmlns:p14="http://schemas.microsoft.com/office/powerpoint/2010/main" val="32075460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Narrow transformation – </a:t>
            </a:r>
            <a:r>
              <a:rPr lang="en-US" dirty="0"/>
              <a:t>In </a:t>
            </a:r>
            <a:r>
              <a:rPr lang="en-US" i="1" dirty="0"/>
              <a:t>Narrow transformation</a:t>
            </a:r>
            <a:r>
              <a:rPr lang="en-US" dirty="0"/>
              <a:t>, all the elements that are required to compute the records </a:t>
            </a:r>
            <a:r>
              <a:rPr lang="en-US" dirty="0" smtClean="0"/>
              <a:t>live </a:t>
            </a:r>
            <a:r>
              <a:rPr lang="en-US" dirty="0"/>
              <a:t>in </a:t>
            </a:r>
            <a:r>
              <a:rPr lang="en-US" dirty="0" smtClean="0"/>
              <a:t>parent RDD.</a:t>
            </a:r>
          </a:p>
          <a:p>
            <a:r>
              <a:rPr lang="en-US" dirty="0" smtClean="0"/>
              <a:t>A </a:t>
            </a:r>
            <a:r>
              <a:rPr lang="en-US" dirty="0"/>
              <a:t>limited subset </a:t>
            </a:r>
            <a:r>
              <a:rPr lang="en-US" dirty="0" smtClean="0"/>
              <a:t>is/may be </a:t>
            </a:r>
            <a:r>
              <a:rPr lang="en-US" dirty="0"/>
              <a:t>used to calculate the result. </a:t>
            </a:r>
            <a:r>
              <a:rPr lang="en-US" i="1" dirty="0"/>
              <a:t>Narrow transformations</a:t>
            </a:r>
            <a:r>
              <a:rPr lang="en-US" dirty="0"/>
              <a:t> are the result of </a:t>
            </a:r>
            <a:r>
              <a:rPr lang="en-US" i="1" dirty="0"/>
              <a:t>map(), filter</a:t>
            </a:r>
            <a:r>
              <a:rPr lang="en-US" i="1" dirty="0" smtClean="0"/>
              <a:t>().</a:t>
            </a:r>
          </a:p>
          <a:p>
            <a:endParaRPr lang="en-US" i="1" dirty="0"/>
          </a:p>
          <a:p>
            <a:r>
              <a:rPr lang="en-US" b="1" dirty="0"/>
              <a:t>Wide transformation – </a:t>
            </a:r>
            <a:r>
              <a:rPr lang="en-US" dirty="0"/>
              <a:t>In wide transformation, all the elements that are required to compute the records </a:t>
            </a:r>
            <a:r>
              <a:rPr lang="en-US" dirty="0" smtClean="0"/>
              <a:t>may </a:t>
            </a:r>
            <a:r>
              <a:rPr lang="en-US" dirty="0"/>
              <a:t>live in many partitions of parent RDD.  </a:t>
            </a:r>
            <a:r>
              <a:rPr lang="en-US" i="1" dirty="0"/>
              <a:t>Wide transformations</a:t>
            </a:r>
            <a:r>
              <a:rPr lang="en-US" dirty="0"/>
              <a:t> are the result of </a:t>
            </a:r>
            <a:r>
              <a:rPr lang="en-US" i="1" dirty="0"/>
              <a:t>groupbyKey()</a:t>
            </a:r>
            <a:r>
              <a:rPr lang="en-US" dirty="0"/>
              <a:t> and </a:t>
            </a:r>
            <a:r>
              <a:rPr lang="en-US" i="1" dirty="0"/>
              <a:t>reducebyKey</a:t>
            </a:r>
            <a:r>
              <a:rPr lang="en-US" i="1" dirty="0" smtClean="0"/>
              <a:t>()</a:t>
            </a:r>
            <a:r>
              <a:rPr lang="en-US" dirty="0" smtClean="0"/>
              <a: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57</a:t>
            </a:fld>
            <a:endParaRPr lang="en-US" altLang="en-US" dirty="0"/>
          </a:p>
        </p:txBody>
      </p:sp>
      <p:pic>
        <p:nvPicPr>
          <p:cNvPr id="5" name="Picture 4"/>
          <p:cNvPicPr>
            <a:picLocks noChangeAspect="1"/>
          </p:cNvPicPr>
          <p:nvPr/>
        </p:nvPicPr>
        <p:blipFill>
          <a:blip r:embed="rId3"/>
          <a:stretch>
            <a:fillRect/>
          </a:stretch>
        </p:blipFill>
        <p:spPr>
          <a:xfrm>
            <a:off x="1371600" y="6569613"/>
            <a:ext cx="3824287" cy="2002093"/>
          </a:xfrm>
          <a:prstGeom prst="rect">
            <a:avLst/>
          </a:prstGeom>
        </p:spPr>
      </p:pic>
    </p:spTree>
    <p:extLst>
      <p:ext uri="{BB962C8B-B14F-4D97-AF65-F5344CB8AC3E}">
        <p14:creationId xmlns:p14="http://schemas.microsoft.com/office/powerpoint/2010/main" val="2922644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600" dirty="0"/>
              <a:t>RDDs are best suited for applications that apply the same operation to all elements of a dataset</a:t>
            </a:r>
          </a:p>
          <a:p>
            <a:pPr lvl="1"/>
            <a:r>
              <a:rPr lang="en-US" altLang="en-US" sz="1400" dirty="0"/>
              <a:t>Less suitable for applications that make asynchronous fine-grained updates to shared </a:t>
            </a:r>
            <a:r>
              <a:rPr lang="en-US" altLang="en-US" sz="1400" dirty="0" smtClean="0"/>
              <a:t>state</a:t>
            </a:r>
            <a:endParaRPr lang="en-US" sz="1600" dirty="0" smtClean="0"/>
          </a:p>
          <a:p>
            <a:r>
              <a:rPr lang="en-US" altLang="en-US" sz="1600" dirty="0"/>
              <a:t>When you persist an RDD, each node stores any partitions of it that it </a:t>
            </a:r>
            <a:r>
              <a:rPr lang="en-US" altLang="en-US" sz="1600" dirty="0" smtClean="0"/>
              <a:t>com</a:t>
            </a:r>
            <a:r>
              <a:rPr lang="en-US" altLang="en-US" sz="1600" dirty="0"/>
              <a:t>putes in memory and reuses them in other actions on that </a:t>
            </a:r>
            <a:r>
              <a:rPr lang="en-US" altLang="en-US" sz="1600" dirty="0" smtClean="0"/>
              <a:t>dataset.</a:t>
            </a:r>
          </a:p>
          <a:p>
            <a:r>
              <a:rPr lang="en-US" altLang="en-US" sz="1600" dirty="0"/>
              <a:t>Cache is fault-tolerant – if any partition of an RDD is lost, it will automatically be recomputed using the transformations that originally created </a:t>
            </a:r>
            <a:r>
              <a:rPr lang="en-US" altLang="en-US" sz="1600" dirty="0" smtClean="0"/>
              <a:t>it</a:t>
            </a:r>
            <a:endParaRPr lang="en-US" alt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58</a:t>
            </a:fld>
            <a:endParaRPr lang="en-US" altLang="en-US" dirty="0"/>
          </a:p>
        </p:txBody>
      </p:sp>
    </p:spTree>
    <p:extLst>
      <p:ext uri="{BB962C8B-B14F-4D97-AF65-F5344CB8AC3E}">
        <p14:creationId xmlns:p14="http://schemas.microsoft.com/office/powerpoint/2010/main" val="465944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600" dirty="0">
                <a:ea typeface="ＭＳ Ｐゴシック" charset="-128"/>
              </a:rPr>
              <a:t>Python &amp; R don’t have compile-time type safety checks, so </a:t>
            </a:r>
            <a:r>
              <a:rPr lang="en-US" sz="1600" i="1" dirty="0">
                <a:ea typeface="ＭＳ Ｐゴシック" charset="-128"/>
              </a:rPr>
              <a:t>only</a:t>
            </a:r>
            <a:r>
              <a:rPr lang="en-US" sz="1600" dirty="0">
                <a:ea typeface="ＭＳ Ｐゴシック" charset="-128"/>
              </a:rPr>
              <a:t> support DataFrame</a:t>
            </a:r>
          </a:p>
          <a:p>
            <a:pPr lvl="1">
              <a:defRPr/>
            </a:pPr>
            <a:r>
              <a:rPr lang="en-US" sz="1600" dirty="0">
                <a:ea typeface="ＭＳ Ｐゴシック" charset="-128"/>
              </a:rPr>
              <a:t>Error detection only at runtime</a:t>
            </a:r>
          </a:p>
          <a:p>
            <a:pPr>
              <a:defRPr/>
            </a:pPr>
            <a:r>
              <a:rPr lang="en-US" sz="1600" dirty="0">
                <a:ea typeface="ＭＳ Ｐゴシック" charset="-128"/>
              </a:rPr>
              <a:t>Java &amp; Scala support compile-time type safety checks, so support </a:t>
            </a:r>
            <a:r>
              <a:rPr lang="en-US" sz="1600" i="1" dirty="0">
                <a:ea typeface="ＭＳ Ｐゴシック" charset="-128"/>
              </a:rPr>
              <a:t>both</a:t>
            </a:r>
            <a:r>
              <a:rPr lang="en-US" sz="1600" dirty="0">
                <a:ea typeface="ＭＳ Ｐゴシック" charset="-128"/>
              </a:rPr>
              <a:t> DataSet and DataFrame</a:t>
            </a:r>
          </a:p>
          <a:p>
            <a:pPr lvl="1">
              <a:defRPr/>
            </a:pPr>
            <a:r>
              <a:rPr lang="en-US" sz="1600" dirty="0">
                <a:ea typeface="ＭＳ Ｐゴシック" charset="-128"/>
              </a:rPr>
              <a:t>Dataset APIs are all expressed as lambda functions and JVM typed objects</a:t>
            </a:r>
          </a:p>
          <a:p>
            <a:pPr lvl="1">
              <a:defRPr/>
            </a:pPr>
            <a:r>
              <a:rPr lang="en-US" sz="1600" dirty="0">
                <a:ea typeface="ＭＳ Ｐゴシック" charset="-128"/>
              </a:rPr>
              <a:t>any mismatch of typed-parameters will be detected at compile time.</a:t>
            </a:r>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59</a:t>
            </a:fld>
            <a:endParaRPr lang="en-US" altLang="en-US" dirty="0"/>
          </a:p>
        </p:txBody>
      </p:sp>
    </p:spTree>
    <p:extLst>
      <p:ext uri="{BB962C8B-B14F-4D97-AF65-F5344CB8AC3E}">
        <p14:creationId xmlns:p14="http://schemas.microsoft.com/office/powerpoint/2010/main" val="207709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Remember earlier we said data sizes are going up!</a:t>
            </a:r>
          </a:p>
          <a:p>
            <a:r>
              <a:rPr lang="en-US" sz="1600" dirty="0" smtClean="0"/>
              <a:t>But, computational speed per processor is slowly increasing: right now about 5.2 GHz; probably topping out at 10 GHz</a:t>
            </a:r>
          </a:p>
          <a:p>
            <a:pPr>
              <a:tabLst>
                <a:tab pos="228600" algn="l"/>
              </a:tabLst>
            </a:pPr>
            <a:r>
              <a:rPr lang="en-US" sz="1600" dirty="0" smtClean="0"/>
              <a:t>	- Physics Rules!!</a:t>
            </a:r>
          </a:p>
          <a:p>
            <a:pPr>
              <a:tabLst>
                <a:tab pos="228600" algn="l"/>
              </a:tabLst>
            </a:pPr>
            <a:endParaRPr lang="en-US" sz="1600" dirty="0"/>
          </a:p>
          <a:p>
            <a:pPr>
              <a:tabLst>
                <a:tab pos="228600" algn="l"/>
              </a:tabLst>
            </a:pPr>
            <a:r>
              <a:rPr lang="en-US" sz="1600" dirty="0" smtClean="0"/>
              <a:t>Commodity disks are very reliable, but still fail randomly.</a:t>
            </a:r>
          </a:p>
          <a:p>
            <a:pPr marL="285750" indent="-285750">
              <a:buFontTx/>
              <a:buChar char="-"/>
              <a:tabLst>
                <a:tab pos="228600" algn="l"/>
              </a:tabLst>
            </a:pPr>
            <a:r>
              <a:rPr lang="en-US" sz="1600" dirty="0" smtClean="0"/>
              <a:t>Failure can be sudden or a slow death</a:t>
            </a:r>
          </a:p>
          <a:p>
            <a:pPr marL="285750" indent="-285750">
              <a:buFontTx/>
              <a:buChar char="-"/>
              <a:tabLst>
                <a:tab pos="228600" algn="l"/>
              </a:tabLst>
            </a:pPr>
            <a:r>
              <a:rPr lang="en-US" sz="1600" dirty="0" smtClean="0"/>
              <a:t>At least in the latter you can detect it and back everything up.</a:t>
            </a:r>
          </a:p>
          <a:p>
            <a:pPr marL="285750" indent="-285750">
              <a:buFontTx/>
              <a:buChar char="-"/>
              <a:tabLst>
                <a:tab pos="228600" algn="l"/>
              </a:tabLst>
            </a:pPr>
            <a:r>
              <a:rPr lang="en-US" sz="1600" dirty="0" smtClean="0"/>
              <a:t>You should back everything up anyway – on another disk or USB or, shudder, the cloud.</a:t>
            </a:r>
            <a:endParaRPr lang="en-US" sz="1600"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a:t>
            </a:fld>
            <a:endParaRPr lang="en-US" altLang="en-US" dirty="0"/>
          </a:p>
        </p:txBody>
      </p:sp>
    </p:spTree>
    <p:extLst>
      <p:ext uri="{BB962C8B-B14F-4D97-AF65-F5344CB8AC3E}">
        <p14:creationId xmlns:p14="http://schemas.microsoft.com/office/powerpoint/2010/main" val="3536563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60</a:t>
            </a:fld>
            <a:endParaRPr lang="en-US" altLang="en-US" dirty="0"/>
          </a:p>
        </p:txBody>
      </p:sp>
    </p:spTree>
    <p:extLst>
      <p:ext uri="{BB962C8B-B14F-4D97-AF65-F5344CB8AC3E}">
        <p14:creationId xmlns:p14="http://schemas.microsoft.com/office/powerpoint/2010/main" val="4374707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61</a:t>
            </a:fld>
            <a:endParaRPr lang="en-US" altLang="en-US" dirty="0"/>
          </a:p>
        </p:txBody>
      </p:sp>
    </p:spTree>
    <p:extLst>
      <p:ext uri="{BB962C8B-B14F-4D97-AF65-F5344CB8AC3E}">
        <p14:creationId xmlns:p14="http://schemas.microsoft.com/office/powerpoint/2010/main" val="3511963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62</a:t>
            </a:fld>
            <a:endParaRPr lang="en-US" altLang="en-US" dirty="0"/>
          </a:p>
        </p:txBody>
      </p:sp>
    </p:spTree>
    <p:extLst>
      <p:ext uri="{BB962C8B-B14F-4D97-AF65-F5344CB8AC3E}">
        <p14:creationId xmlns:p14="http://schemas.microsoft.com/office/powerpoint/2010/main" val="5455169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63</a:t>
            </a:fld>
            <a:endParaRPr lang="en-US" altLang="en-US" dirty="0"/>
          </a:p>
        </p:txBody>
      </p:sp>
    </p:spTree>
    <p:extLst>
      <p:ext uri="{BB962C8B-B14F-4D97-AF65-F5344CB8AC3E}">
        <p14:creationId xmlns:p14="http://schemas.microsoft.com/office/powerpoint/2010/main" val="41091569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64</a:t>
            </a:fld>
            <a:endParaRPr lang="en-US" altLang="en-US" dirty="0"/>
          </a:p>
        </p:txBody>
      </p:sp>
    </p:spTree>
    <p:extLst>
      <p:ext uri="{BB962C8B-B14F-4D97-AF65-F5344CB8AC3E}">
        <p14:creationId xmlns:p14="http://schemas.microsoft.com/office/powerpoint/2010/main" val="17576131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65</a:t>
            </a:fld>
            <a:endParaRPr lang="en-US" altLang="en-US" dirty="0"/>
          </a:p>
        </p:txBody>
      </p:sp>
    </p:spTree>
    <p:extLst>
      <p:ext uri="{BB962C8B-B14F-4D97-AF65-F5344CB8AC3E}">
        <p14:creationId xmlns:p14="http://schemas.microsoft.com/office/powerpoint/2010/main" val="33962243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66</a:t>
            </a:fld>
            <a:endParaRPr lang="en-US" altLang="en-US" dirty="0"/>
          </a:p>
        </p:txBody>
      </p:sp>
    </p:spTree>
    <p:extLst>
      <p:ext uri="{BB962C8B-B14F-4D97-AF65-F5344CB8AC3E}">
        <p14:creationId xmlns:p14="http://schemas.microsoft.com/office/powerpoint/2010/main" val="18823316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67</a:t>
            </a:fld>
            <a:endParaRPr lang="en-US" altLang="en-US" dirty="0"/>
          </a:p>
        </p:txBody>
      </p:sp>
    </p:spTree>
    <p:extLst>
      <p:ext uri="{BB962C8B-B14F-4D97-AF65-F5344CB8AC3E}">
        <p14:creationId xmlns:p14="http://schemas.microsoft.com/office/powerpoint/2010/main" val="34302563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68</a:t>
            </a:fld>
            <a:endParaRPr lang="en-US" altLang="en-US" dirty="0"/>
          </a:p>
        </p:txBody>
      </p:sp>
    </p:spTree>
    <p:extLst>
      <p:ext uri="{BB962C8B-B14F-4D97-AF65-F5344CB8AC3E}">
        <p14:creationId xmlns:p14="http://schemas.microsoft.com/office/powerpoint/2010/main" val="18156129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69</a:t>
            </a:fld>
            <a:endParaRPr lang="en-US" altLang="en-US" dirty="0"/>
          </a:p>
        </p:txBody>
      </p:sp>
    </p:spTree>
    <p:extLst>
      <p:ext uri="{BB962C8B-B14F-4D97-AF65-F5344CB8AC3E}">
        <p14:creationId xmlns:p14="http://schemas.microsoft.com/office/powerpoint/2010/main" val="316473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r>
              <a:rPr lang="en-US" altLang="en-US" dirty="0"/>
              <a:t>Any metadata changes to the file system are recorded by the Name Node.</a:t>
            </a:r>
          </a:p>
          <a:p>
            <a:pPr eaLnBrk="1" hangingPunct="1"/>
            <a:r>
              <a:rPr lang="en-US" altLang="en-US" dirty="0" smtClean="0"/>
              <a:t>Name node </a:t>
            </a:r>
            <a:r>
              <a:rPr lang="en-US" altLang="en-US" dirty="0"/>
              <a:t>uses a transaction log called the EditLog to record every change that occurs to the filesystem meta data.</a:t>
            </a:r>
          </a:p>
          <a:p>
            <a:pPr lvl="1" eaLnBrk="1" hangingPunct="1"/>
            <a:r>
              <a:rPr lang="en-US" altLang="en-US" dirty="0"/>
              <a:t>For example, creating a new file.</a:t>
            </a:r>
          </a:p>
          <a:p>
            <a:pPr lvl="1" eaLnBrk="1" hangingPunct="1"/>
            <a:r>
              <a:rPr lang="en-US" altLang="en-US" dirty="0"/>
              <a:t>Change replication factor of a file</a:t>
            </a:r>
          </a:p>
          <a:p>
            <a:pPr lvl="1" eaLnBrk="1" hangingPunct="1"/>
            <a:r>
              <a:rPr lang="en-US" altLang="en-US" dirty="0"/>
              <a:t>EditLog is stored in the </a:t>
            </a:r>
            <a:r>
              <a:rPr lang="en-US" altLang="en-US" dirty="0" smtClean="0"/>
              <a:t>Name node's </a:t>
            </a:r>
            <a:r>
              <a:rPr lang="en-US" altLang="en-US" dirty="0"/>
              <a:t>local filesystem</a:t>
            </a:r>
          </a:p>
          <a:p>
            <a:endParaRPr lang="en-US" altLang="en-US" dirty="0" smtClean="0"/>
          </a:p>
          <a:p>
            <a:r>
              <a:rPr lang="en-US" altLang="en-US" dirty="0"/>
              <a:t>Entire filesystem namespace including mapping of blocks to files and file system properties is stored in a file FsImage. Stored in </a:t>
            </a:r>
            <a:r>
              <a:rPr lang="en-US" altLang="en-US" dirty="0" smtClean="0"/>
              <a:t>Name node's </a:t>
            </a:r>
            <a:r>
              <a:rPr lang="en-US" altLang="en-US" dirty="0"/>
              <a:t>local filesystem.</a:t>
            </a:r>
          </a:p>
          <a:p>
            <a:endParaRPr lang="en-US" altLang="en-US" dirty="0"/>
          </a:p>
          <a:p>
            <a:r>
              <a:rPr lang="en-US" altLang="en-US" dirty="0" smtClean="0"/>
              <a:t>The key idea is that the data node is NOT a long-term repository, but a short-term – for the duration of the MapReduce job – temporary repository.</a:t>
            </a:r>
          </a:p>
          <a:p>
            <a:endParaRPr lang="en-US" altLang="en-US" dirty="0"/>
          </a:p>
          <a:p>
            <a:r>
              <a:rPr lang="en-US" altLang="en-US" dirty="0" smtClean="0"/>
              <a:t>Between MapReduce jobs by different users, you wipe the Data Nodes clean and repopulate them before running the next job.</a:t>
            </a:r>
          </a:p>
        </p:txBody>
      </p:sp>
      <p:sp>
        <p:nvSpPr>
          <p:cNvPr id="54276"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45D23D1-2807-4D47-8496-A673B3CCBE84}" type="slidenum">
              <a:rPr lang="en-US" altLang="en-US" smtClean="0"/>
              <a:pPr/>
              <a:t>7</a:t>
            </a:fld>
            <a:endParaRPr lang="en-US" altLang="en-US" dirty="0" smtClean="0"/>
          </a:p>
        </p:txBody>
      </p:sp>
    </p:spTree>
    <p:extLst>
      <p:ext uri="{BB962C8B-B14F-4D97-AF65-F5344CB8AC3E}">
        <p14:creationId xmlns:p14="http://schemas.microsoft.com/office/powerpoint/2010/main" val="3740288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70</a:t>
            </a:fld>
            <a:endParaRPr lang="en-US" altLang="en-US" dirty="0"/>
          </a:p>
        </p:txBody>
      </p:sp>
    </p:spTree>
    <p:extLst>
      <p:ext uri="{BB962C8B-B14F-4D97-AF65-F5344CB8AC3E}">
        <p14:creationId xmlns:p14="http://schemas.microsoft.com/office/powerpoint/2010/main" val="6455098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71</a:t>
            </a:fld>
            <a:endParaRPr lang="en-US" altLang="en-US" dirty="0"/>
          </a:p>
        </p:txBody>
      </p:sp>
    </p:spTree>
    <p:extLst>
      <p:ext uri="{BB962C8B-B14F-4D97-AF65-F5344CB8AC3E}">
        <p14:creationId xmlns:p14="http://schemas.microsoft.com/office/powerpoint/2010/main" val="1262416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72</a:t>
            </a:fld>
            <a:endParaRPr lang="en-US" altLang="en-US" dirty="0"/>
          </a:p>
        </p:txBody>
      </p:sp>
    </p:spTree>
    <p:extLst>
      <p:ext uri="{BB962C8B-B14F-4D97-AF65-F5344CB8AC3E}">
        <p14:creationId xmlns:p14="http://schemas.microsoft.com/office/powerpoint/2010/main" val="35421891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73</a:t>
            </a:fld>
            <a:endParaRPr lang="en-US" altLang="en-US" dirty="0"/>
          </a:p>
        </p:txBody>
      </p:sp>
    </p:spTree>
    <p:extLst>
      <p:ext uri="{BB962C8B-B14F-4D97-AF65-F5344CB8AC3E}">
        <p14:creationId xmlns:p14="http://schemas.microsoft.com/office/powerpoint/2010/main" val="20161796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74</a:t>
            </a:fld>
            <a:endParaRPr lang="en-US" altLang="en-US" dirty="0"/>
          </a:p>
        </p:txBody>
      </p:sp>
    </p:spTree>
    <p:extLst>
      <p:ext uri="{BB962C8B-B14F-4D97-AF65-F5344CB8AC3E}">
        <p14:creationId xmlns:p14="http://schemas.microsoft.com/office/powerpoint/2010/main" val="11302622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75</a:t>
            </a:fld>
            <a:endParaRPr lang="en-US" altLang="en-US" dirty="0"/>
          </a:p>
        </p:txBody>
      </p:sp>
    </p:spTree>
    <p:extLst>
      <p:ext uri="{BB962C8B-B14F-4D97-AF65-F5344CB8AC3E}">
        <p14:creationId xmlns:p14="http://schemas.microsoft.com/office/powerpoint/2010/main" val="13373377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76</a:t>
            </a:fld>
            <a:endParaRPr lang="en-US" altLang="en-US" dirty="0"/>
          </a:p>
        </p:txBody>
      </p:sp>
    </p:spTree>
    <p:extLst>
      <p:ext uri="{BB962C8B-B14F-4D97-AF65-F5344CB8AC3E}">
        <p14:creationId xmlns:p14="http://schemas.microsoft.com/office/powerpoint/2010/main" val="22232386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77</a:t>
            </a:fld>
            <a:endParaRPr lang="en-US" altLang="en-US" dirty="0"/>
          </a:p>
        </p:txBody>
      </p:sp>
    </p:spTree>
    <p:extLst>
      <p:ext uri="{BB962C8B-B14F-4D97-AF65-F5344CB8AC3E}">
        <p14:creationId xmlns:p14="http://schemas.microsoft.com/office/powerpoint/2010/main" val="32955479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78</a:t>
            </a:fld>
            <a:endParaRPr lang="en-US" altLang="en-US" dirty="0"/>
          </a:p>
        </p:txBody>
      </p:sp>
    </p:spTree>
    <p:extLst>
      <p:ext uri="{BB962C8B-B14F-4D97-AF65-F5344CB8AC3E}">
        <p14:creationId xmlns:p14="http://schemas.microsoft.com/office/powerpoint/2010/main" val="20351627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79</a:t>
            </a:fld>
            <a:endParaRPr lang="en-US" altLang="en-US" dirty="0"/>
          </a:p>
        </p:txBody>
      </p:sp>
    </p:spTree>
    <p:extLst>
      <p:ext uri="{BB962C8B-B14F-4D97-AF65-F5344CB8AC3E}">
        <p14:creationId xmlns:p14="http://schemas.microsoft.com/office/powerpoint/2010/main" val="257670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a:t>
            </a:fld>
            <a:endParaRPr lang="en-US" altLang="en-US" dirty="0"/>
          </a:p>
        </p:txBody>
      </p:sp>
      <p:pic>
        <p:nvPicPr>
          <p:cNvPr id="5" name="Picture 4"/>
          <p:cNvPicPr>
            <a:picLocks noChangeAspect="1"/>
          </p:cNvPicPr>
          <p:nvPr/>
        </p:nvPicPr>
        <p:blipFill>
          <a:blip r:embed="rId3"/>
          <a:stretch>
            <a:fillRect/>
          </a:stretch>
        </p:blipFill>
        <p:spPr>
          <a:xfrm>
            <a:off x="838200" y="4648200"/>
            <a:ext cx="5181600" cy="2805757"/>
          </a:xfrm>
          <a:prstGeom prst="rect">
            <a:avLst/>
          </a:prstGeom>
        </p:spPr>
      </p:pic>
      <p:sp>
        <p:nvSpPr>
          <p:cNvPr id="6" name="TextBox 5"/>
          <p:cNvSpPr txBox="1"/>
          <p:nvPr/>
        </p:nvSpPr>
        <p:spPr>
          <a:xfrm>
            <a:off x="653143" y="7924800"/>
            <a:ext cx="5126981" cy="276999"/>
          </a:xfrm>
          <a:prstGeom prst="rect">
            <a:avLst/>
          </a:prstGeom>
          <a:noFill/>
        </p:spPr>
        <p:txBody>
          <a:bodyPr wrap="none" rtlCol="0">
            <a:spAutoFit/>
          </a:bodyPr>
          <a:lstStyle/>
          <a:p>
            <a:r>
              <a:rPr lang="en-US" sz="1200" dirty="0" smtClean="0"/>
              <a:t>B. Ramamurthy</a:t>
            </a:r>
            <a:r>
              <a:rPr lang="en-US" sz="1200" dirty="0"/>
              <a:t>, https://cse.buffalo.edu/~bina/cse421/fall2010/HDFS.ppt </a:t>
            </a:r>
          </a:p>
        </p:txBody>
      </p:sp>
    </p:spTree>
    <p:extLst>
      <p:ext uri="{BB962C8B-B14F-4D97-AF65-F5344CB8AC3E}">
        <p14:creationId xmlns:p14="http://schemas.microsoft.com/office/powerpoint/2010/main" val="2261235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80</a:t>
            </a:fld>
            <a:endParaRPr lang="en-US" altLang="en-US" dirty="0"/>
          </a:p>
        </p:txBody>
      </p:sp>
    </p:spTree>
    <p:extLst>
      <p:ext uri="{BB962C8B-B14F-4D97-AF65-F5344CB8AC3E}">
        <p14:creationId xmlns:p14="http://schemas.microsoft.com/office/powerpoint/2010/main" val="22582332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81</a:t>
            </a:fld>
            <a:endParaRPr lang="en-US" altLang="en-US" dirty="0"/>
          </a:p>
        </p:txBody>
      </p:sp>
    </p:spTree>
    <p:extLst>
      <p:ext uri="{BB962C8B-B14F-4D97-AF65-F5344CB8AC3E}">
        <p14:creationId xmlns:p14="http://schemas.microsoft.com/office/powerpoint/2010/main" val="41806566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82</a:t>
            </a:fld>
            <a:endParaRPr lang="en-US" altLang="en-US" dirty="0"/>
          </a:p>
        </p:txBody>
      </p:sp>
    </p:spTree>
    <p:extLst>
      <p:ext uri="{BB962C8B-B14F-4D97-AF65-F5344CB8AC3E}">
        <p14:creationId xmlns:p14="http://schemas.microsoft.com/office/powerpoint/2010/main" val="429369411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83</a:t>
            </a:fld>
            <a:endParaRPr lang="en-US" altLang="en-US" dirty="0"/>
          </a:p>
        </p:txBody>
      </p:sp>
    </p:spTree>
    <p:extLst>
      <p:ext uri="{BB962C8B-B14F-4D97-AF65-F5344CB8AC3E}">
        <p14:creationId xmlns:p14="http://schemas.microsoft.com/office/powerpoint/2010/main" val="11137156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84</a:t>
            </a:fld>
            <a:endParaRPr lang="en-US" altLang="en-US" dirty="0"/>
          </a:p>
        </p:txBody>
      </p:sp>
    </p:spTree>
    <p:extLst>
      <p:ext uri="{BB962C8B-B14F-4D97-AF65-F5344CB8AC3E}">
        <p14:creationId xmlns:p14="http://schemas.microsoft.com/office/powerpoint/2010/main" val="2961364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85</a:t>
            </a:fld>
            <a:endParaRPr lang="en-US" altLang="en-US" dirty="0"/>
          </a:p>
        </p:txBody>
      </p:sp>
    </p:spTree>
    <p:extLst>
      <p:ext uri="{BB962C8B-B14F-4D97-AF65-F5344CB8AC3E}">
        <p14:creationId xmlns:p14="http://schemas.microsoft.com/office/powerpoint/2010/main" val="5644786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86</a:t>
            </a:fld>
            <a:endParaRPr lang="en-US" altLang="en-US" dirty="0"/>
          </a:p>
        </p:txBody>
      </p:sp>
    </p:spTree>
    <p:extLst>
      <p:ext uri="{BB962C8B-B14F-4D97-AF65-F5344CB8AC3E}">
        <p14:creationId xmlns:p14="http://schemas.microsoft.com/office/powerpoint/2010/main" val="1270145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87</a:t>
            </a:fld>
            <a:endParaRPr lang="en-US" altLang="en-US" dirty="0"/>
          </a:p>
        </p:txBody>
      </p:sp>
    </p:spTree>
    <p:extLst>
      <p:ext uri="{BB962C8B-B14F-4D97-AF65-F5344CB8AC3E}">
        <p14:creationId xmlns:p14="http://schemas.microsoft.com/office/powerpoint/2010/main" val="38153457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88</a:t>
            </a:fld>
            <a:endParaRPr lang="en-US" altLang="en-US" dirty="0"/>
          </a:p>
        </p:txBody>
      </p:sp>
    </p:spTree>
    <p:extLst>
      <p:ext uri="{BB962C8B-B14F-4D97-AF65-F5344CB8AC3E}">
        <p14:creationId xmlns:p14="http://schemas.microsoft.com/office/powerpoint/2010/main" val="21881512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89</a:t>
            </a:fld>
            <a:endParaRPr lang="en-US" altLang="en-US" dirty="0"/>
          </a:p>
        </p:txBody>
      </p:sp>
    </p:spTree>
    <p:extLst>
      <p:ext uri="{BB962C8B-B14F-4D97-AF65-F5344CB8AC3E}">
        <p14:creationId xmlns:p14="http://schemas.microsoft.com/office/powerpoint/2010/main" val="1724296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p:spPr>
        <p:txBody>
          <a:bodyPr/>
          <a:lstStyle/>
          <a:p>
            <a:pPr eaLnBrk="1" fontAlgn="auto" hangingPunct="1">
              <a:spcAft>
                <a:spcPts val="0"/>
              </a:spcAft>
              <a:defRPr/>
            </a:pPr>
            <a:r>
              <a:rPr lang="en-US" sz="1400" dirty="0"/>
              <a:t>On startup </a:t>
            </a:r>
            <a:r>
              <a:rPr lang="en-US" sz="1400" dirty="0" smtClean="0"/>
              <a:t>Name node </a:t>
            </a:r>
            <a:r>
              <a:rPr lang="en-US" sz="1400" dirty="0"/>
              <a:t>enters Safemode. </a:t>
            </a:r>
          </a:p>
          <a:p>
            <a:pPr eaLnBrk="1" fontAlgn="auto" hangingPunct="1">
              <a:spcAft>
                <a:spcPts val="0"/>
              </a:spcAft>
              <a:defRPr/>
            </a:pPr>
            <a:r>
              <a:rPr lang="en-US" sz="1400" dirty="0"/>
              <a:t>Replication of data blocks do not occur in Safemode.</a:t>
            </a:r>
          </a:p>
          <a:p>
            <a:pPr eaLnBrk="1" fontAlgn="auto" hangingPunct="1">
              <a:spcAft>
                <a:spcPts val="0"/>
              </a:spcAft>
              <a:defRPr/>
            </a:pPr>
            <a:r>
              <a:rPr lang="en-US" sz="1400" dirty="0"/>
              <a:t>Each </a:t>
            </a:r>
            <a:r>
              <a:rPr lang="en-US" sz="1400" dirty="0" smtClean="0"/>
              <a:t>Data Node </a:t>
            </a:r>
            <a:r>
              <a:rPr lang="en-US" sz="1400" dirty="0"/>
              <a:t>checks in with Heartbeat and BlockReport.</a:t>
            </a:r>
          </a:p>
          <a:p>
            <a:pPr eaLnBrk="1" fontAlgn="auto" hangingPunct="1">
              <a:spcAft>
                <a:spcPts val="0"/>
              </a:spcAft>
              <a:defRPr/>
            </a:pPr>
            <a:r>
              <a:rPr lang="en-US" sz="1400" dirty="0" smtClean="0"/>
              <a:t>Name node </a:t>
            </a:r>
            <a:r>
              <a:rPr lang="en-US" sz="1400" dirty="0"/>
              <a:t>verifies that each block has acceptable number of replicas</a:t>
            </a:r>
          </a:p>
          <a:p>
            <a:pPr eaLnBrk="1" fontAlgn="auto" hangingPunct="1">
              <a:spcAft>
                <a:spcPts val="0"/>
              </a:spcAft>
              <a:defRPr/>
            </a:pPr>
            <a:r>
              <a:rPr lang="en-US" sz="1400" dirty="0"/>
              <a:t>After a configurable percentage of safely replicated blocks check in with the </a:t>
            </a:r>
            <a:r>
              <a:rPr lang="en-US" sz="1400" dirty="0" smtClean="0"/>
              <a:t>Name node, Name node </a:t>
            </a:r>
            <a:r>
              <a:rPr lang="en-US" sz="1400" dirty="0"/>
              <a:t>exits Safemode.</a:t>
            </a:r>
          </a:p>
          <a:p>
            <a:pPr eaLnBrk="1" fontAlgn="auto" hangingPunct="1">
              <a:spcAft>
                <a:spcPts val="0"/>
              </a:spcAft>
              <a:defRPr/>
            </a:pPr>
            <a:r>
              <a:rPr lang="en-US" sz="1400" dirty="0"/>
              <a:t>It then makes the list of blocks that need to be replicated.</a:t>
            </a:r>
          </a:p>
          <a:p>
            <a:pPr eaLnBrk="1" fontAlgn="auto" hangingPunct="1">
              <a:spcAft>
                <a:spcPts val="0"/>
              </a:spcAft>
              <a:defRPr/>
            </a:pPr>
            <a:r>
              <a:rPr lang="en-US" sz="1400" dirty="0" smtClean="0"/>
              <a:t>Name node </a:t>
            </a:r>
            <a:r>
              <a:rPr lang="en-US" sz="1400" dirty="0"/>
              <a:t>then proceeds to replicate these blocks to other </a:t>
            </a:r>
            <a:r>
              <a:rPr lang="en-US" sz="1400" dirty="0" smtClean="0"/>
              <a:t>Data nodes.</a:t>
            </a:r>
            <a:endParaRPr lang="en-US" sz="1400" dirty="0"/>
          </a:p>
          <a:p>
            <a:endParaRPr lang="en-US" altLang="en-US" dirty="0" smtClean="0"/>
          </a:p>
        </p:txBody>
      </p:sp>
      <p:sp>
        <p:nvSpPr>
          <p:cNvPr id="52228" name="Slide Number Placeholder 3"/>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04C3D52-E4DD-4687-B0E3-6136C06DCCA2}" type="slidenum">
              <a:rPr lang="en-US" altLang="en-US" smtClean="0"/>
              <a:pPr/>
              <a:t>9</a:t>
            </a:fld>
            <a:endParaRPr lang="en-US" altLang="en-US" dirty="0" smtClean="0"/>
          </a:p>
        </p:txBody>
      </p:sp>
    </p:spTree>
    <p:extLst>
      <p:ext uri="{BB962C8B-B14F-4D97-AF65-F5344CB8AC3E}">
        <p14:creationId xmlns:p14="http://schemas.microsoft.com/office/powerpoint/2010/main" val="36048961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90</a:t>
            </a:fld>
            <a:endParaRPr lang="en-US" altLang="en-US" dirty="0"/>
          </a:p>
        </p:txBody>
      </p:sp>
    </p:spTree>
    <p:extLst>
      <p:ext uri="{BB962C8B-B14F-4D97-AF65-F5344CB8AC3E}">
        <p14:creationId xmlns:p14="http://schemas.microsoft.com/office/powerpoint/2010/main" val="263425099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91</a:t>
            </a:fld>
            <a:endParaRPr lang="en-US" altLang="en-US" dirty="0"/>
          </a:p>
        </p:txBody>
      </p:sp>
    </p:spTree>
    <p:extLst>
      <p:ext uri="{BB962C8B-B14F-4D97-AF65-F5344CB8AC3E}">
        <p14:creationId xmlns:p14="http://schemas.microsoft.com/office/powerpoint/2010/main" val="7806507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92</a:t>
            </a:fld>
            <a:endParaRPr lang="en-US" altLang="en-US" dirty="0"/>
          </a:p>
        </p:txBody>
      </p:sp>
    </p:spTree>
    <p:extLst>
      <p:ext uri="{BB962C8B-B14F-4D97-AF65-F5344CB8AC3E}">
        <p14:creationId xmlns:p14="http://schemas.microsoft.com/office/powerpoint/2010/main" val="28540845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93</a:t>
            </a:fld>
            <a:endParaRPr lang="en-US" altLang="en-US" dirty="0"/>
          </a:p>
        </p:txBody>
      </p:sp>
    </p:spTree>
    <p:extLst>
      <p:ext uri="{BB962C8B-B14F-4D97-AF65-F5344CB8AC3E}">
        <p14:creationId xmlns:p14="http://schemas.microsoft.com/office/powerpoint/2010/main" val="160298691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94</a:t>
            </a:fld>
            <a:endParaRPr lang="en-US" altLang="en-US" dirty="0"/>
          </a:p>
        </p:txBody>
      </p:sp>
    </p:spTree>
    <p:extLst>
      <p:ext uri="{BB962C8B-B14F-4D97-AF65-F5344CB8AC3E}">
        <p14:creationId xmlns:p14="http://schemas.microsoft.com/office/powerpoint/2010/main" val="24455104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95</a:t>
            </a:fld>
            <a:endParaRPr lang="en-US" altLang="en-US" dirty="0"/>
          </a:p>
        </p:txBody>
      </p:sp>
    </p:spTree>
    <p:extLst>
      <p:ext uri="{BB962C8B-B14F-4D97-AF65-F5344CB8AC3E}">
        <p14:creationId xmlns:p14="http://schemas.microsoft.com/office/powerpoint/2010/main" val="42498965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96</a:t>
            </a:fld>
            <a:endParaRPr lang="en-US" altLang="en-US" dirty="0"/>
          </a:p>
        </p:txBody>
      </p:sp>
    </p:spTree>
    <p:extLst>
      <p:ext uri="{BB962C8B-B14F-4D97-AF65-F5344CB8AC3E}">
        <p14:creationId xmlns:p14="http://schemas.microsoft.com/office/powerpoint/2010/main" val="20736602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97</a:t>
            </a:fld>
            <a:endParaRPr lang="en-US" altLang="en-US" dirty="0"/>
          </a:p>
        </p:txBody>
      </p:sp>
    </p:spTree>
    <p:extLst>
      <p:ext uri="{BB962C8B-B14F-4D97-AF65-F5344CB8AC3E}">
        <p14:creationId xmlns:p14="http://schemas.microsoft.com/office/powerpoint/2010/main" val="11529451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6C0D3-C283-424C-BA8F-918C7F0F2B78}" type="slidenum">
              <a:rPr lang="en-US" altLang="en-US" smtClean="0"/>
              <a:pPr>
                <a:defRPr/>
              </a:pPr>
              <a:t>98</a:t>
            </a:fld>
            <a:endParaRPr lang="en-US" altLang="en-US" dirty="0"/>
          </a:p>
        </p:txBody>
      </p:sp>
    </p:spTree>
    <p:extLst>
      <p:ext uri="{BB962C8B-B14F-4D97-AF65-F5344CB8AC3E}">
        <p14:creationId xmlns:p14="http://schemas.microsoft.com/office/powerpoint/2010/main" val="9647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9DC11222-FFA0-4A0C-8E66-F25FEC8E866F}" type="datetime1">
              <a:rPr lang="en-US" altLang="en-US"/>
              <a:pPr>
                <a:defRPr/>
              </a:pPr>
              <a:t>6/26/2021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dirty="0"/>
              <a:t>7-</a:t>
            </a:r>
            <a:fld id="{2B72AA1A-07FD-4553-8F07-E91C227A4F70}" type="slidenum">
              <a:rPr lang="en-US" altLang="en-US"/>
              <a:pPr>
                <a:defRPr/>
              </a:pPr>
              <a:t>‹#›</a:t>
            </a:fld>
            <a:endParaRPr lang="en-US" altLang="en-US" dirty="0"/>
          </a:p>
        </p:txBody>
      </p:sp>
    </p:spTree>
    <p:extLst>
      <p:ext uri="{BB962C8B-B14F-4D97-AF65-F5344CB8AC3E}">
        <p14:creationId xmlns:p14="http://schemas.microsoft.com/office/powerpoint/2010/main" val="2813607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1FC62FC7-D17E-4C5E-B131-26B2D72E442D}" type="datetime1">
              <a:rPr lang="en-US" altLang="en-US"/>
              <a:pPr>
                <a:defRPr/>
              </a:pPr>
              <a:t>6/26/2021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dirty="0"/>
              <a:t>7-</a:t>
            </a:r>
            <a:fld id="{940958D5-80E6-48DF-AECB-A081F807D3C9}" type="slidenum">
              <a:rPr lang="en-US" altLang="en-US"/>
              <a:pPr>
                <a:defRPr/>
              </a:pPr>
              <a:t>‹#›</a:t>
            </a:fld>
            <a:endParaRPr lang="en-US" altLang="en-US" dirty="0"/>
          </a:p>
        </p:txBody>
      </p:sp>
    </p:spTree>
    <p:extLst>
      <p:ext uri="{BB962C8B-B14F-4D97-AF65-F5344CB8AC3E}">
        <p14:creationId xmlns:p14="http://schemas.microsoft.com/office/powerpoint/2010/main" val="1876129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927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927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fld id="{D402BE7F-AEF5-4A60-9AD1-E8C4F7C36AF9}" type="datetime1">
              <a:rPr lang="en-US" altLang="en-US"/>
              <a:pPr>
                <a:defRPr/>
              </a:pPr>
              <a:t>6/26/2021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dirty="0"/>
              <a:t>7-</a:t>
            </a:r>
            <a:fld id="{88EB6C15-4916-4992-B5B8-374D69DF1B31}" type="slidenum">
              <a:rPr lang="en-US" altLang="en-US"/>
              <a:pPr>
                <a:defRPr/>
              </a:pPr>
              <a:t>‹#›</a:t>
            </a:fld>
            <a:endParaRPr lang="en-US" altLang="en-US" dirty="0"/>
          </a:p>
        </p:txBody>
      </p:sp>
    </p:spTree>
    <p:extLst>
      <p:ext uri="{BB962C8B-B14F-4D97-AF65-F5344CB8AC3E}">
        <p14:creationId xmlns:p14="http://schemas.microsoft.com/office/powerpoint/2010/main" val="45043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001714"/>
            <a:ext cx="8229600" cy="52006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xfrm>
            <a:off x="457200" y="6256338"/>
            <a:ext cx="1514475" cy="476250"/>
          </a:xfrm>
        </p:spPr>
        <p:txBody>
          <a:bodyPr/>
          <a:lstStyle>
            <a:lvl1pPr>
              <a:defRPr/>
            </a:lvl1pPr>
          </a:lstStyle>
          <a:p>
            <a:pPr>
              <a:defRPr/>
            </a:pPr>
            <a:fld id="{5365FC90-D544-46E0-943D-1649401E32AE}" type="datetime1">
              <a:rPr lang="en-US" altLang="en-US"/>
              <a:pPr>
                <a:defRPr/>
              </a:pPr>
              <a:t>6/26/2021</a:t>
            </a:fld>
            <a:endParaRPr lang="en-US" altLang="en-US" dirty="0"/>
          </a:p>
        </p:txBody>
      </p:sp>
      <p:sp>
        <p:nvSpPr>
          <p:cNvPr id="5" name="Rectangle 5"/>
          <p:cNvSpPr>
            <a:spLocks noGrp="1" noChangeArrowheads="1"/>
          </p:cNvSpPr>
          <p:nvPr>
            <p:ph type="ftr" sz="quarter" idx="11"/>
          </p:nvPr>
        </p:nvSpPr>
        <p:spPr>
          <a:xfrm>
            <a:off x="1971675" y="6245225"/>
            <a:ext cx="5334000" cy="476250"/>
          </a:xfrm>
        </p:spPr>
        <p:txBody>
          <a:bodyPr/>
          <a:lstStyle>
            <a:lvl1pPr>
              <a:defRPr/>
            </a:lvl1pPr>
          </a:lstStyle>
          <a:p>
            <a:pPr>
              <a:defRPr/>
            </a:pPr>
            <a:r>
              <a:rPr lang="en-US" altLang="en-US" dirty="0" smtClean="0"/>
              <a:t>CSCI3907/CSCI 6444-Big </a:t>
            </a:r>
            <a:r>
              <a:rPr lang="en-US" altLang="en-US" dirty="0"/>
              <a:t>Data and Analytics</a:t>
            </a:r>
          </a:p>
        </p:txBody>
      </p:sp>
      <p:sp>
        <p:nvSpPr>
          <p:cNvPr id="6" name="Rectangle 6"/>
          <p:cNvSpPr>
            <a:spLocks noGrp="1" noChangeArrowheads="1"/>
          </p:cNvSpPr>
          <p:nvPr>
            <p:ph type="sldNum" sz="quarter" idx="12"/>
          </p:nvPr>
        </p:nvSpPr>
        <p:spPr/>
        <p:txBody>
          <a:bodyPr/>
          <a:lstStyle>
            <a:lvl1pPr>
              <a:defRPr/>
            </a:lvl1pPr>
          </a:lstStyle>
          <a:p>
            <a:pPr>
              <a:defRPr/>
            </a:pPr>
            <a:r>
              <a:rPr lang="en-US" altLang="en-US" dirty="0" smtClean="0"/>
              <a:t>7-</a:t>
            </a:r>
            <a:fld id="{27767B22-118F-4361-AA65-7DD2B0D5300B}" type="slidenum">
              <a:rPr lang="en-US" altLang="en-US" smtClean="0"/>
              <a:pPr>
                <a:defRPr/>
              </a:pPr>
              <a:t>‹#›</a:t>
            </a:fld>
            <a:endParaRPr lang="en-US" altLang="en-US" dirty="0"/>
          </a:p>
        </p:txBody>
      </p:sp>
    </p:spTree>
    <p:extLst>
      <p:ext uri="{BB962C8B-B14F-4D97-AF65-F5344CB8AC3E}">
        <p14:creationId xmlns:p14="http://schemas.microsoft.com/office/powerpoint/2010/main" val="89180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fld id="{791D88C5-A365-436A-A785-A10F4EF281CD}" type="datetime1">
              <a:rPr lang="en-US" altLang="en-US"/>
              <a:pPr>
                <a:defRPr/>
              </a:pPr>
              <a:t>6/26/2021</a:t>
            </a:fld>
            <a:endParaRPr lang="en-US" alt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en-US" dirty="0"/>
              <a:t>7-</a:t>
            </a:r>
            <a:fld id="{C15CE6F6-8F9E-4B78-A5EB-27825D98EFA9}" type="slidenum">
              <a:rPr lang="en-US" altLang="en-US"/>
              <a:pPr>
                <a:defRPr/>
              </a:pPr>
              <a:t>‹#›</a:t>
            </a:fld>
            <a:endParaRPr lang="en-US" altLang="en-US" dirty="0"/>
          </a:p>
        </p:txBody>
      </p:sp>
    </p:spTree>
    <p:extLst>
      <p:ext uri="{BB962C8B-B14F-4D97-AF65-F5344CB8AC3E}">
        <p14:creationId xmlns:p14="http://schemas.microsoft.com/office/powerpoint/2010/main" val="1787511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038600" cy="5059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4F6BCD7A-648E-42DC-A37C-26EE8052D252}" type="datetime1">
              <a:rPr lang="en-US" altLang="en-US"/>
              <a:pPr>
                <a:defRPr/>
              </a:pPr>
              <a:t>6/26/2021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dirty="0"/>
              <a:t>7-</a:t>
            </a:r>
            <a:fld id="{CF7FB532-D3CC-49F4-AEB0-592768512BD8}" type="slidenum">
              <a:rPr lang="en-US" altLang="en-US"/>
              <a:pPr>
                <a:defRPr/>
              </a:pPr>
              <a:t>‹#›</a:t>
            </a:fld>
            <a:endParaRPr lang="en-US" altLang="en-US" dirty="0"/>
          </a:p>
        </p:txBody>
      </p:sp>
    </p:spTree>
    <p:extLst>
      <p:ext uri="{BB962C8B-B14F-4D97-AF65-F5344CB8AC3E}">
        <p14:creationId xmlns:p14="http://schemas.microsoft.com/office/powerpoint/2010/main" val="1760472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fld id="{A506012D-F7C9-4FF8-8930-29D53662D1BE}" type="datetime1">
              <a:rPr lang="en-US" altLang="en-US"/>
              <a:pPr>
                <a:defRPr/>
              </a:pPr>
              <a:t>6/26/2021</a:t>
            </a:fld>
            <a:endParaRPr lang="en-US" altLang="en-US" dirty="0"/>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en-US" dirty="0"/>
              <a:t>7-</a:t>
            </a:r>
            <a:fld id="{759B61F0-EF86-4E8A-B4E1-92D5F3DA89BF}" type="slidenum">
              <a:rPr lang="en-US" altLang="en-US"/>
              <a:pPr>
                <a:defRPr/>
              </a:pPr>
              <a:t>‹#›</a:t>
            </a:fld>
            <a:endParaRPr lang="en-US" altLang="en-US" dirty="0"/>
          </a:p>
        </p:txBody>
      </p:sp>
    </p:spTree>
    <p:extLst>
      <p:ext uri="{BB962C8B-B14F-4D97-AF65-F5344CB8AC3E}">
        <p14:creationId xmlns:p14="http://schemas.microsoft.com/office/powerpoint/2010/main" val="321257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fld id="{4D992E10-2124-4845-9C01-79B5A8611D74}" type="datetime1">
              <a:rPr lang="en-US" altLang="en-US"/>
              <a:pPr>
                <a:defRPr/>
              </a:pPr>
              <a:t>6/26/2021</a:t>
            </a:fld>
            <a:endParaRPr lang="en-US" altLang="en-US" dirty="0"/>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en-US" dirty="0"/>
              <a:t>7-</a:t>
            </a:r>
            <a:fld id="{8234451A-F252-4E38-8B6F-51DF3FB84092}" type="slidenum">
              <a:rPr lang="en-US" altLang="en-US"/>
              <a:pPr>
                <a:defRPr/>
              </a:pPr>
              <a:t>‹#›</a:t>
            </a:fld>
            <a:endParaRPr lang="en-US" altLang="en-US" dirty="0"/>
          </a:p>
        </p:txBody>
      </p:sp>
    </p:spTree>
    <p:extLst>
      <p:ext uri="{BB962C8B-B14F-4D97-AF65-F5344CB8AC3E}">
        <p14:creationId xmlns:p14="http://schemas.microsoft.com/office/powerpoint/2010/main" val="208534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2BDF948-6187-4CE3-A18C-1D83A8EB2D8E}" type="datetime1">
              <a:rPr lang="en-US" altLang="en-US"/>
              <a:pPr>
                <a:defRPr/>
              </a:pPr>
              <a:t>6/26/2021</a:t>
            </a:fld>
            <a:endParaRPr lang="en-US" altLang="en-US" dirty="0"/>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en-US" dirty="0"/>
              <a:t>7-</a:t>
            </a:r>
            <a:fld id="{B507D8E0-1C3D-4A23-9013-B399D3A27A96}" type="slidenum">
              <a:rPr lang="en-US" altLang="en-US"/>
              <a:pPr>
                <a:defRPr/>
              </a:pPr>
              <a:t>‹#›</a:t>
            </a:fld>
            <a:endParaRPr lang="en-US" altLang="en-US" dirty="0"/>
          </a:p>
        </p:txBody>
      </p:sp>
    </p:spTree>
    <p:extLst>
      <p:ext uri="{BB962C8B-B14F-4D97-AF65-F5344CB8AC3E}">
        <p14:creationId xmlns:p14="http://schemas.microsoft.com/office/powerpoint/2010/main" val="2689768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F2CB937-FF18-4B82-A920-72E851231EC1}" type="datetime1">
              <a:rPr lang="en-US" altLang="en-US"/>
              <a:pPr>
                <a:defRPr/>
              </a:pPr>
              <a:t>6/26/2021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dirty="0"/>
              <a:t>7-</a:t>
            </a:r>
            <a:fld id="{733FD3C6-AA47-4052-AAC3-E7E44BF6E603}" type="slidenum">
              <a:rPr lang="en-US" altLang="en-US"/>
              <a:pPr>
                <a:defRPr/>
              </a:pPr>
              <a:t>‹#›</a:t>
            </a:fld>
            <a:endParaRPr lang="en-US" altLang="en-US" dirty="0"/>
          </a:p>
        </p:txBody>
      </p:sp>
    </p:spTree>
    <p:extLst>
      <p:ext uri="{BB962C8B-B14F-4D97-AF65-F5344CB8AC3E}">
        <p14:creationId xmlns:p14="http://schemas.microsoft.com/office/powerpoint/2010/main" val="1082282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fld id="{D5A46270-122B-43BC-B8C2-390F0302FF59}" type="datetime1">
              <a:rPr lang="en-US" altLang="en-US"/>
              <a:pPr>
                <a:defRPr/>
              </a:pPr>
              <a:t>6/26/2021</a:t>
            </a:fld>
            <a:endParaRPr lang="en-US" altLang="en-US" dirty="0"/>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dirty="0" smtClean="0"/>
              <a:t>CSCI3907/CSCI 6444-Big </a:t>
            </a:r>
            <a:r>
              <a:rPr lang="en-US" altLang="en-US" dirty="0"/>
              <a:t>Data and Analytics</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en-US" dirty="0"/>
              <a:t>7-</a:t>
            </a:r>
            <a:fld id="{F86E1208-D7B8-4B58-8F82-016682055F86}" type="slidenum">
              <a:rPr lang="en-US" altLang="en-US"/>
              <a:pPr>
                <a:defRPr/>
              </a:pPr>
              <a:t>‹#›</a:t>
            </a:fld>
            <a:endParaRPr lang="en-US" altLang="en-US" dirty="0"/>
          </a:p>
        </p:txBody>
      </p:sp>
    </p:spTree>
    <p:extLst>
      <p:ext uri="{BB962C8B-B14F-4D97-AF65-F5344CB8AC3E}">
        <p14:creationId xmlns:p14="http://schemas.microsoft.com/office/powerpoint/2010/main" val="1343349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457200" y="1066800"/>
            <a:ext cx="8229600" cy="513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457200" y="6248400"/>
            <a:ext cx="1295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1F8A61EC-E7EF-4DDA-BDD2-F96E889011CB}" type="datetime1">
              <a:rPr lang="en-US" altLang="en-US"/>
              <a:pPr>
                <a:defRPr/>
              </a:pPr>
              <a:t>6/26/2021</a:t>
            </a:fld>
            <a:endParaRPr lang="en-US" altLang="en-US" dirty="0"/>
          </a:p>
        </p:txBody>
      </p:sp>
      <p:sp>
        <p:nvSpPr>
          <p:cNvPr id="1029" name="Rectangle 5"/>
          <p:cNvSpPr>
            <a:spLocks noGrp="1" noChangeArrowheads="1"/>
          </p:cNvSpPr>
          <p:nvPr>
            <p:ph type="ftr" sz="quarter" idx="3"/>
          </p:nvPr>
        </p:nvSpPr>
        <p:spPr bwMode="auto">
          <a:xfrm>
            <a:off x="1828800" y="6248400"/>
            <a:ext cx="53340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ltLang="en-US" dirty="0" smtClean="0"/>
              <a:t>CSCI3907/CSCI 6444-Big </a:t>
            </a:r>
            <a:r>
              <a:rPr lang="en-US" altLang="en-US" dirty="0"/>
              <a:t>Data and Analytics</a:t>
            </a:r>
          </a:p>
        </p:txBody>
      </p:sp>
      <p:sp>
        <p:nvSpPr>
          <p:cNvPr id="1030" name="Rectangle 6"/>
          <p:cNvSpPr>
            <a:spLocks noGrp="1" noChangeArrowheads="1"/>
          </p:cNvSpPr>
          <p:nvPr>
            <p:ph type="sldNum" sz="quarter" idx="4"/>
          </p:nvPr>
        </p:nvSpPr>
        <p:spPr bwMode="auto">
          <a:xfrm>
            <a:off x="7315200" y="6248400"/>
            <a:ext cx="685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r>
              <a:rPr lang="en-US" altLang="en-US" dirty="0"/>
              <a:t>7-</a:t>
            </a:r>
            <a:fld id="{120CBB6D-C0DF-4A53-A370-593B3A346CE0}" type="slidenum">
              <a:rPr lang="en-US" altLang="en-US"/>
              <a:pPr>
                <a:defRPr/>
              </a:pPr>
              <a:t>‹#›</a:t>
            </a:fld>
            <a:endParaRPr lang="en-US" altLang="en-US" dirty="0"/>
          </a:p>
        </p:txBody>
      </p:sp>
      <p:pic>
        <p:nvPicPr>
          <p:cNvPr id="1031" name="Picture 12" descr="GW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153400" y="5029200"/>
            <a:ext cx="868363"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8"/>
          <p:cNvSpPr txBox="1">
            <a:spLocks noChangeArrowheads="1"/>
          </p:cNvSpPr>
          <p:nvPr userDrawn="1"/>
        </p:nvSpPr>
        <p:spPr bwMode="auto">
          <a:xfrm>
            <a:off x="365125" y="7223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dirty="0" smtClean="0"/>
          </a:p>
        </p:txBody>
      </p:sp>
      <p:sp>
        <p:nvSpPr>
          <p:cNvPr id="1033" name="Line 9"/>
          <p:cNvSpPr>
            <a:spLocks noChangeShapeType="1"/>
          </p:cNvSpPr>
          <p:nvPr userDrawn="1"/>
        </p:nvSpPr>
        <p:spPr bwMode="auto">
          <a:xfrm>
            <a:off x="533400" y="990600"/>
            <a:ext cx="8153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Tree>
  </p:cSld>
  <p:clrMap bg1="lt1" tx1="dk1" bg2="lt2" tx2="dk2" accent1="accent1" accent2="accent2" accent3="accent3" accent4="accent4" accent5="accent5" accent6="accent6" hlink="hlink" folHlink="folHlink"/>
  <p:sldLayoutIdLst>
    <p:sldLayoutId id="2147483685" r:id="rId1"/>
    <p:sldLayoutId id="214748369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hdr="0"/>
  <p:txStyles>
    <p:titleStyle>
      <a:lvl1pPr algn="ctr" rtl="0" eaLnBrk="0" fontAlgn="base" hangingPunct="0">
        <a:spcBef>
          <a:spcPct val="0"/>
        </a:spcBef>
        <a:spcAft>
          <a:spcPct val="0"/>
        </a:spcAft>
        <a:defRPr sz="2800" b="1" kern="1200">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panose="020B0604020202020204" pitchFamily="34" charset="0"/>
        </a:defRPr>
      </a:lvl2pPr>
      <a:lvl3pPr algn="ctr" rtl="0" eaLnBrk="0" fontAlgn="base" hangingPunct="0">
        <a:spcBef>
          <a:spcPct val="0"/>
        </a:spcBef>
        <a:spcAft>
          <a:spcPct val="0"/>
        </a:spcAft>
        <a:defRPr sz="2800" b="1">
          <a:solidFill>
            <a:schemeClr val="tx2"/>
          </a:solidFill>
          <a:latin typeface="Arial" panose="020B0604020202020204" pitchFamily="34" charset="0"/>
        </a:defRPr>
      </a:lvl3pPr>
      <a:lvl4pPr algn="ctr" rtl="0" eaLnBrk="0" fontAlgn="base" hangingPunct="0">
        <a:spcBef>
          <a:spcPct val="0"/>
        </a:spcBef>
        <a:spcAft>
          <a:spcPct val="0"/>
        </a:spcAft>
        <a:defRPr sz="2800" b="1">
          <a:solidFill>
            <a:schemeClr val="tx2"/>
          </a:solidFill>
          <a:latin typeface="Arial" panose="020B0604020202020204" pitchFamily="34" charset="0"/>
        </a:defRPr>
      </a:lvl4pPr>
      <a:lvl5pPr algn="ctr" rtl="0" eaLnBrk="0" fontAlgn="base" hangingPunct="0">
        <a:spcBef>
          <a:spcPct val="0"/>
        </a:spcBef>
        <a:spcAft>
          <a:spcPct val="0"/>
        </a:spcAft>
        <a:defRPr sz="2800" b="1">
          <a:solidFill>
            <a:schemeClr val="tx2"/>
          </a:solidFill>
          <a:latin typeface="Arial" panose="020B0604020202020204" pitchFamily="34" charset="0"/>
        </a:defRPr>
      </a:lvl5pPr>
      <a:lvl6pPr marL="457200" algn="ctr" rtl="0" fontAlgn="base">
        <a:spcBef>
          <a:spcPct val="0"/>
        </a:spcBef>
        <a:spcAft>
          <a:spcPct val="0"/>
        </a:spcAft>
        <a:defRPr sz="2800" b="1">
          <a:solidFill>
            <a:schemeClr val="tx2"/>
          </a:solidFill>
          <a:latin typeface="Arial" panose="020B0604020202020204" pitchFamily="34" charset="0"/>
        </a:defRPr>
      </a:lvl6pPr>
      <a:lvl7pPr marL="914400" algn="ctr" rtl="0" fontAlgn="base">
        <a:spcBef>
          <a:spcPct val="0"/>
        </a:spcBef>
        <a:spcAft>
          <a:spcPct val="0"/>
        </a:spcAft>
        <a:defRPr sz="2800" b="1">
          <a:solidFill>
            <a:schemeClr val="tx2"/>
          </a:solidFill>
          <a:latin typeface="Arial" panose="020B0604020202020204" pitchFamily="34" charset="0"/>
        </a:defRPr>
      </a:lvl7pPr>
      <a:lvl8pPr marL="1371600" algn="ctr" rtl="0" fontAlgn="base">
        <a:spcBef>
          <a:spcPct val="0"/>
        </a:spcBef>
        <a:spcAft>
          <a:spcPct val="0"/>
        </a:spcAft>
        <a:defRPr sz="2800" b="1">
          <a:solidFill>
            <a:schemeClr val="tx2"/>
          </a:solidFill>
          <a:latin typeface="Arial" panose="020B0604020202020204" pitchFamily="34" charset="0"/>
        </a:defRPr>
      </a:lvl8pPr>
      <a:lvl9pPr marL="1828800" algn="ctr" rtl="0" fontAlgn="base">
        <a:spcBef>
          <a:spcPct val="0"/>
        </a:spcBef>
        <a:spcAft>
          <a:spcPct val="0"/>
        </a:spcAft>
        <a:defRPr sz="28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image" Target="../media/image9.w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data-flair.training/blogs/apache-spark-streaming-comprehensive-guide/"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data-flair.training/blogs/rdd-in-apache-spark/"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data-flair.training/blogs/directed-acyclic-graph-dag-in-apache-spark/"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tatic.googleusercontent.com/media/research.google.com/en/us/archive/mapreduce-osdi04.pdf"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hadoop.apache.org/" TargetMode="External"/><Relationship Id="rId4" Type="http://schemas.openxmlformats.org/officeDocument/2006/relationships/hyperlink" Target="http://static.googleusercontent.com/media/research.google.com/en/us/archive/bigtable-osdi06.pdf"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85800" y="1524000"/>
            <a:ext cx="7772400" cy="2076450"/>
          </a:xfrm>
        </p:spPr>
        <p:txBody>
          <a:bodyPr anchor="ctr"/>
          <a:lstStyle/>
          <a:p>
            <a:pPr eaLnBrk="1" hangingPunct="1"/>
            <a:r>
              <a:rPr lang="en-US" altLang="en-US" sz="2400" dirty="0" smtClean="0"/>
              <a:t>CS3907/CS6444: Big Data and Analytics</a:t>
            </a:r>
            <a:r>
              <a:rPr lang="en-US" altLang="en-US" sz="2400" smtClean="0"/>
              <a:t/>
            </a:r>
            <a:br>
              <a:rPr lang="en-US" altLang="en-US" sz="2400" smtClean="0"/>
            </a:br>
            <a:r>
              <a:rPr lang="en-US" altLang="en-US" sz="2400" smtClean="0"/>
              <a:t>Summer 2021</a:t>
            </a:r>
            <a:r>
              <a:rPr lang="en-US" altLang="en-US" sz="2400" dirty="0" smtClean="0"/>
              <a:t/>
            </a:r>
            <a:br>
              <a:rPr lang="en-US" altLang="en-US" sz="2400" dirty="0" smtClean="0"/>
            </a:br>
            <a:r>
              <a:rPr lang="en-US" altLang="en-US" sz="2400" dirty="0" smtClean="0"/>
              <a:t>Stephen H. Kaisler, D.Sc.</a:t>
            </a:r>
          </a:p>
        </p:txBody>
      </p:sp>
      <p:sp>
        <p:nvSpPr>
          <p:cNvPr id="4099" name="Rectangle 3"/>
          <p:cNvSpPr>
            <a:spLocks noGrp="1" noChangeArrowheads="1"/>
          </p:cNvSpPr>
          <p:nvPr>
            <p:ph type="subTitle" idx="1"/>
          </p:nvPr>
        </p:nvSpPr>
        <p:spPr>
          <a:xfrm>
            <a:off x="1447800" y="3362274"/>
            <a:ext cx="6400800" cy="1779588"/>
          </a:xfrm>
        </p:spPr>
        <p:txBody>
          <a:bodyPr/>
          <a:lstStyle/>
          <a:p>
            <a:pPr eaLnBrk="1" hangingPunct="1"/>
            <a:r>
              <a:rPr lang="en-US" altLang="en-US" dirty="0" smtClean="0"/>
              <a:t>Lecture 7:</a:t>
            </a:r>
          </a:p>
          <a:p>
            <a:pPr eaLnBrk="1" hangingPunct="1"/>
            <a:r>
              <a:rPr lang="en-US" altLang="en-US" dirty="0" smtClean="0"/>
              <a:t>Hadoop MapReduce</a:t>
            </a:r>
          </a:p>
          <a:p>
            <a:pPr eaLnBrk="1" hangingPunct="1"/>
            <a:r>
              <a:rPr lang="en-US" altLang="en-US" dirty="0" smtClean="0"/>
              <a:t>&amp;</a:t>
            </a:r>
          </a:p>
          <a:p>
            <a:pPr eaLnBrk="1" hangingPunct="1"/>
            <a:r>
              <a:rPr lang="en-US" altLang="en-US" dirty="0" smtClean="0"/>
              <a:t>Spark Scala</a:t>
            </a:r>
          </a:p>
        </p:txBody>
      </p:sp>
      <p:sp>
        <p:nvSpPr>
          <p:cNvPr id="4100"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A3AA6CD-63B4-4C1A-B7DC-8A2C26A8165C}" type="datetime1">
              <a:rPr lang="en-US" altLang="en-US" sz="1400" smtClean="0"/>
              <a:pPr>
                <a:spcBef>
                  <a:spcPct val="0"/>
                </a:spcBef>
                <a:buFontTx/>
                <a:buNone/>
              </a:pPr>
              <a:t>6/26/2021</a:t>
            </a:fld>
            <a:endParaRPr lang="en-US" altLang="en-US" sz="1400" dirty="0" smtClean="0"/>
          </a:p>
        </p:txBody>
      </p:sp>
      <p:sp>
        <p:nvSpPr>
          <p:cNvPr id="4101" name="Slide Number Placeholder 7"/>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F20BB222-26E1-4B0B-A851-BE81904B38A3}" type="slidenum">
              <a:rPr lang="en-US" altLang="en-US" sz="1400" smtClean="0"/>
              <a:pPr>
                <a:spcBef>
                  <a:spcPct val="0"/>
                </a:spcBef>
                <a:buFontTx/>
                <a:buNone/>
              </a:pPr>
              <a:t>1</a:t>
            </a:fld>
            <a:endParaRPr lang="en-US" altLang="en-US" sz="1400" dirty="0" smtClean="0"/>
          </a:p>
        </p:txBody>
      </p:sp>
      <p:sp>
        <p:nvSpPr>
          <p:cNvPr id="4102" name="Footer Placeholder 8"/>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02325" y="4953000"/>
            <a:ext cx="21018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583113"/>
            <a:ext cx="2248662" cy="160347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HDFS Features</a:t>
            </a:r>
            <a:endParaRPr lang="en-US" dirty="0"/>
          </a:p>
        </p:txBody>
      </p:sp>
      <p:sp>
        <p:nvSpPr>
          <p:cNvPr id="3" name="Content Placeholder 2"/>
          <p:cNvSpPr>
            <a:spLocks noGrp="1"/>
          </p:cNvSpPr>
          <p:nvPr>
            <p:ph idx="1"/>
          </p:nvPr>
        </p:nvSpPr>
        <p:spPr/>
        <p:txBody>
          <a:bodyPr/>
          <a:lstStyle/>
          <a:p>
            <a:r>
              <a:rPr lang="en-US" sz="2000" dirty="0" smtClean="0"/>
              <a:t>Scalability: scalable to petabytes (claimed)</a:t>
            </a:r>
          </a:p>
          <a:p>
            <a:pPr lvl="1"/>
            <a:r>
              <a:rPr lang="en-US" sz="1800" dirty="0" smtClean="0"/>
              <a:t>Ability to add and remove Data Nodes</a:t>
            </a:r>
          </a:p>
          <a:p>
            <a:r>
              <a:rPr lang="en-US" sz="2000" dirty="0" smtClean="0"/>
              <a:t>Reliability and Fault Tolerance:</a:t>
            </a:r>
          </a:p>
          <a:p>
            <a:pPr lvl="1"/>
            <a:r>
              <a:rPr lang="en-US" sz="1800" dirty="0" smtClean="0"/>
              <a:t>Data replicated across multiple nodes so that even if a few nodes are down, the data is available</a:t>
            </a:r>
          </a:p>
          <a:p>
            <a:pPr lvl="1"/>
            <a:r>
              <a:rPr lang="en-US" sz="1800" dirty="0" smtClean="0"/>
              <a:t>Configurable based on parameters</a:t>
            </a:r>
          </a:p>
          <a:p>
            <a:pPr lvl="1"/>
            <a:r>
              <a:rPr lang="en-US" sz="1800" dirty="0" smtClean="0"/>
              <a:t>Default replication factor is 3; 200% increase in storage</a:t>
            </a:r>
          </a:p>
          <a:p>
            <a:r>
              <a:rPr lang="en-US" sz="2000" dirty="0" smtClean="0"/>
              <a:t>Data coherency:</a:t>
            </a:r>
          </a:p>
          <a:p>
            <a:pPr lvl="1"/>
            <a:r>
              <a:rPr lang="en-US" sz="1800" dirty="0" smtClean="0"/>
              <a:t>HDFS has Write Once, Read Many (WORM) model</a:t>
            </a:r>
          </a:p>
          <a:p>
            <a:r>
              <a:rPr lang="en-US" sz="2000" dirty="0" smtClean="0"/>
              <a:t>Hardware Failure Recovery:</a:t>
            </a:r>
          </a:p>
          <a:p>
            <a:pPr lvl="1"/>
            <a:r>
              <a:rPr lang="en-US" sz="1800" dirty="0" smtClean="0"/>
              <a:t>Assumes some node in the cluster will fail</a:t>
            </a:r>
          </a:p>
          <a:p>
            <a:pPr lvl="1"/>
            <a:r>
              <a:rPr lang="en-US" sz="1800" dirty="0" smtClean="0"/>
              <a:t>Implement failover processes which can recover data</a:t>
            </a:r>
          </a:p>
          <a:p>
            <a:r>
              <a:rPr lang="en-US" sz="2200" dirty="0" smtClean="0"/>
              <a:t>Computation closer to data</a:t>
            </a:r>
          </a:p>
          <a:p>
            <a:pPr lvl="1"/>
            <a:r>
              <a:rPr lang="en-US" sz="1800" dirty="0" smtClean="0"/>
              <a:t>Moves the computation process to the data by associating</a:t>
            </a:r>
          </a:p>
          <a:p>
            <a:pPr marL="457200" lvl="1" indent="0">
              <a:buNone/>
            </a:pPr>
            <a:r>
              <a:rPr lang="en-US" sz="1800" dirty="0"/>
              <a:t> </a:t>
            </a:r>
            <a:r>
              <a:rPr lang="en-US" sz="1800" dirty="0" smtClean="0"/>
              <a:t>    processing nodes with data nodes</a:t>
            </a:r>
            <a:endParaRPr lang="en-US" sz="1800"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10</a:t>
            </a:fld>
            <a:endParaRPr lang="en-US" altLang="en-US" dirty="0"/>
          </a:p>
        </p:txBody>
      </p:sp>
    </p:spTree>
    <p:extLst>
      <p:ext uri="{BB962C8B-B14F-4D97-AF65-F5344CB8AC3E}">
        <p14:creationId xmlns:p14="http://schemas.microsoft.com/office/powerpoint/2010/main" val="774369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en-US" dirty="0" smtClean="0"/>
              <a:t>Name Node</a:t>
            </a:r>
          </a:p>
        </p:txBody>
      </p:sp>
      <p:sp>
        <p:nvSpPr>
          <p:cNvPr id="57347" name="Rectangle 3"/>
          <p:cNvSpPr>
            <a:spLocks noGrp="1" noChangeArrowheads="1"/>
          </p:cNvSpPr>
          <p:nvPr>
            <p:ph type="body" idx="1"/>
          </p:nvPr>
        </p:nvSpPr>
        <p:spPr>
          <a:xfrm>
            <a:off x="457200" y="1001714"/>
            <a:ext cx="7924800" cy="5200650"/>
          </a:xfrm>
        </p:spPr>
        <p:txBody>
          <a:bodyPr/>
          <a:lstStyle/>
          <a:p>
            <a:pPr eaLnBrk="1" hangingPunct="1">
              <a:lnSpc>
                <a:spcPct val="80000"/>
              </a:lnSpc>
            </a:pPr>
            <a:r>
              <a:rPr lang="en-US" altLang="en-US" sz="2000" i="1" dirty="0" smtClean="0"/>
              <a:t>The Name Node</a:t>
            </a:r>
            <a:r>
              <a:rPr lang="en-US" altLang="en-US" dirty="0" smtClean="0"/>
              <a:t>:</a:t>
            </a:r>
          </a:p>
          <a:p>
            <a:pPr lvl="1" eaLnBrk="1" hangingPunct="1">
              <a:lnSpc>
                <a:spcPct val="80000"/>
              </a:lnSpc>
            </a:pPr>
            <a:r>
              <a:rPr lang="en-US" altLang="en-US" sz="1800" dirty="0" smtClean="0"/>
              <a:t>Maintains an image of the entire file system namespace and file Blockmap in memory.</a:t>
            </a:r>
          </a:p>
          <a:p>
            <a:pPr lvl="1" eaLnBrk="1" hangingPunct="1">
              <a:lnSpc>
                <a:spcPct val="80000"/>
              </a:lnSpc>
            </a:pPr>
            <a:r>
              <a:rPr lang="en-GB" altLang="en-US" sz="1800" dirty="0" smtClean="0">
                <a:solidFill>
                  <a:srgbClr val="000000"/>
                </a:solidFill>
              </a:rPr>
              <a:t>Manages the file system namespace</a:t>
            </a:r>
          </a:p>
          <a:p>
            <a:pPr lvl="1" eaLnBrk="1" hangingPunct="1">
              <a:lnSpc>
                <a:spcPct val="80000"/>
              </a:lnSpc>
            </a:pPr>
            <a:r>
              <a:rPr lang="en-GB" altLang="en-US" sz="1800" dirty="0" smtClean="0">
                <a:solidFill>
                  <a:srgbClr val="000000"/>
                </a:solidFill>
              </a:rPr>
              <a:t>Controls read/write access to files</a:t>
            </a:r>
          </a:p>
          <a:p>
            <a:pPr lvl="1" eaLnBrk="1" hangingPunct="1">
              <a:lnSpc>
                <a:spcPct val="80000"/>
              </a:lnSpc>
            </a:pPr>
            <a:r>
              <a:rPr lang="en-US" sz="1800" dirty="0" smtClean="0"/>
              <a:t>Determines </a:t>
            </a:r>
            <a:r>
              <a:rPr lang="en-US" sz="1800" dirty="0"/>
              <a:t>the mapping of data chunks to </a:t>
            </a:r>
            <a:r>
              <a:rPr lang="en-US" sz="1800" dirty="0" smtClean="0"/>
              <a:t>Data Nodes</a:t>
            </a:r>
            <a:endParaRPr lang="en-GB" sz="1800" dirty="0">
              <a:solidFill>
                <a:srgbClr val="000000"/>
              </a:solidFill>
            </a:endParaRPr>
          </a:p>
          <a:p>
            <a:pPr lvl="1" eaLnBrk="1" hangingPunct="1">
              <a:lnSpc>
                <a:spcPct val="80000"/>
              </a:lnSpc>
            </a:pPr>
            <a:r>
              <a:rPr lang="en-US" sz="1800" dirty="0"/>
              <a:t>Monitor </a:t>
            </a:r>
            <a:r>
              <a:rPr lang="en-US" sz="1800" dirty="0" smtClean="0"/>
              <a:t>Data Nodes </a:t>
            </a:r>
            <a:r>
              <a:rPr lang="en-US" sz="1800" dirty="0"/>
              <a:t>by receiving heartbeats</a:t>
            </a:r>
            <a:endParaRPr lang="en-GB" altLang="en-US" sz="1800" dirty="0" smtClean="0">
              <a:solidFill>
                <a:srgbClr val="000000"/>
              </a:solidFill>
            </a:endParaRPr>
          </a:p>
          <a:p>
            <a:pPr lvl="1" eaLnBrk="1" hangingPunct="1">
              <a:lnSpc>
                <a:spcPct val="80000"/>
              </a:lnSpc>
            </a:pPr>
            <a:r>
              <a:rPr lang="en-GB" altLang="en-US" sz="1800" dirty="0" smtClean="0">
                <a:solidFill>
                  <a:srgbClr val="000000"/>
                </a:solidFill>
              </a:rPr>
              <a:t>Manages block replication</a:t>
            </a:r>
          </a:p>
          <a:p>
            <a:pPr lvl="1" eaLnBrk="1" hangingPunct="1">
              <a:lnSpc>
                <a:spcPct val="80000"/>
              </a:lnSpc>
            </a:pPr>
            <a:r>
              <a:rPr lang="en-GB" altLang="en-US" sz="1800" dirty="0" smtClean="0">
                <a:solidFill>
                  <a:srgbClr val="000000"/>
                </a:solidFill>
              </a:rPr>
              <a:t>Does not store any data</a:t>
            </a:r>
          </a:p>
          <a:p>
            <a:pPr lvl="1" eaLnBrk="1" hangingPunct="1">
              <a:lnSpc>
                <a:spcPct val="80000"/>
              </a:lnSpc>
            </a:pPr>
            <a:r>
              <a:rPr lang="en-GB" altLang="en-US" sz="1800" dirty="0" smtClean="0">
                <a:solidFill>
                  <a:srgbClr val="000000"/>
                </a:solidFill>
              </a:rPr>
              <a:t>Checkpoints namespace and journals namespace changes for </a:t>
            </a:r>
            <a:r>
              <a:rPr lang="en-GB" altLang="en-US" sz="1800" b="1" dirty="0" smtClean="0">
                <a:solidFill>
                  <a:srgbClr val="FF0066"/>
                </a:solidFill>
              </a:rPr>
              <a:t>reliability</a:t>
            </a:r>
          </a:p>
          <a:p>
            <a:pPr eaLnBrk="1" hangingPunct="1">
              <a:lnSpc>
                <a:spcPct val="80000"/>
              </a:lnSpc>
            </a:pPr>
            <a:r>
              <a:rPr lang="en-US" altLang="en-US" sz="2000" dirty="0" smtClean="0"/>
              <a:t>Metadata of Name Node in Memory</a:t>
            </a:r>
          </a:p>
          <a:p>
            <a:pPr lvl="1" eaLnBrk="1" hangingPunct="1">
              <a:lnSpc>
                <a:spcPct val="80000"/>
              </a:lnSpc>
            </a:pPr>
            <a:r>
              <a:rPr lang="en-US" altLang="en-US" dirty="0" smtClean="0"/>
              <a:t>The entire </a:t>
            </a:r>
            <a:r>
              <a:rPr lang="en-US" altLang="en-US" b="1" dirty="0" smtClean="0">
                <a:solidFill>
                  <a:srgbClr val="FF0066"/>
                </a:solidFill>
              </a:rPr>
              <a:t>metadata is in main memory</a:t>
            </a:r>
          </a:p>
          <a:p>
            <a:pPr lvl="1" eaLnBrk="1" hangingPunct="1">
              <a:lnSpc>
                <a:spcPct val="80000"/>
              </a:lnSpc>
            </a:pPr>
            <a:r>
              <a:rPr lang="en-US" altLang="en-US" dirty="0" smtClean="0"/>
              <a:t>No demand paging of file system metadata</a:t>
            </a:r>
          </a:p>
          <a:p>
            <a:pPr eaLnBrk="1" hangingPunct="1">
              <a:lnSpc>
                <a:spcPct val="80000"/>
              </a:lnSpc>
            </a:pPr>
            <a:r>
              <a:rPr lang="en-US" altLang="en-US" sz="2000" dirty="0" smtClean="0"/>
              <a:t>The </a:t>
            </a:r>
            <a:r>
              <a:rPr lang="en-US" altLang="en-US" sz="2000" dirty="0"/>
              <a:t>Name Node is simply a server and never initiates a request; it only responds to RPC requests issued by DataNodes or clients.</a:t>
            </a:r>
          </a:p>
          <a:p>
            <a:pPr eaLnBrk="1" hangingPunct="1">
              <a:lnSpc>
                <a:spcPct val="80000"/>
              </a:lnSpc>
            </a:pPr>
            <a:r>
              <a:rPr lang="en-US" altLang="en-US" sz="2000" dirty="0"/>
              <a:t>The Data Nodes talk to the Name Node using the DataNode protocol.</a:t>
            </a:r>
          </a:p>
          <a:p>
            <a:pPr eaLnBrk="1" hangingPunct="1">
              <a:lnSpc>
                <a:spcPct val="80000"/>
              </a:lnSpc>
            </a:pPr>
            <a:endParaRPr lang="en-US" altLang="en-US" sz="2800" dirty="0" smtClean="0"/>
          </a:p>
        </p:txBody>
      </p:sp>
      <p:sp>
        <p:nvSpPr>
          <p:cNvPr id="5734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14839E06-BBF1-472E-A904-4D162D5613C2}" type="slidenum">
              <a:rPr lang="en-US" altLang="en-US" sz="1400" smtClean="0"/>
              <a:pPr>
                <a:spcBef>
                  <a:spcPct val="0"/>
                </a:spcBef>
                <a:buFontTx/>
                <a:buNone/>
              </a:pPr>
              <a:t>11</a:t>
            </a:fld>
            <a:endParaRPr lang="en-US" altLang="en-US" sz="1400" dirty="0" smtClean="0"/>
          </a:p>
        </p:txBody>
      </p:sp>
      <p:sp>
        <p:nvSpPr>
          <p:cNvPr id="57349"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en-US" dirty="0" smtClean="0"/>
              <a:t>Data Node</a:t>
            </a:r>
          </a:p>
        </p:txBody>
      </p:sp>
      <p:sp>
        <p:nvSpPr>
          <p:cNvPr id="58371" name="Rectangle 3"/>
          <p:cNvSpPr>
            <a:spLocks noGrp="1" noChangeArrowheads="1"/>
          </p:cNvSpPr>
          <p:nvPr>
            <p:ph type="body" idx="1"/>
          </p:nvPr>
        </p:nvSpPr>
        <p:spPr/>
        <p:txBody>
          <a:bodyPr/>
          <a:lstStyle/>
          <a:p>
            <a:pPr eaLnBrk="1" hangingPunct="1">
              <a:lnSpc>
                <a:spcPct val="90000"/>
              </a:lnSpc>
            </a:pPr>
            <a:r>
              <a:rPr lang="en-US" altLang="en-US" sz="2000" dirty="0" smtClean="0"/>
              <a:t>A </a:t>
            </a:r>
            <a:r>
              <a:rPr lang="en-US" altLang="en-US" sz="2000" i="1" dirty="0" smtClean="0"/>
              <a:t>Data Node</a:t>
            </a:r>
            <a:r>
              <a:rPr lang="en-US" altLang="en-US" sz="2000" dirty="0" smtClean="0"/>
              <a:t> stores data in files in its local file system.</a:t>
            </a:r>
          </a:p>
          <a:p>
            <a:pPr lvl="1" eaLnBrk="1" hangingPunct="1">
              <a:lnSpc>
                <a:spcPct val="90000"/>
              </a:lnSpc>
              <a:buFont typeface="Wingdings 2" panose="05020102010507070707" pitchFamily="18" charset="2"/>
              <a:buChar char=""/>
            </a:pPr>
            <a:r>
              <a:rPr lang="en-US" altLang="en-US" sz="1800" dirty="0" smtClean="0"/>
              <a:t>It has no knowledge about the HDFS filesystem</a:t>
            </a:r>
          </a:p>
          <a:p>
            <a:pPr lvl="1" eaLnBrk="1" hangingPunct="1">
              <a:lnSpc>
                <a:spcPct val="90000"/>
              </a:lnSpc>
              <a:buFont typeface="Wingdings 2" panose="05020102010507070707" pitchFamily="18" charset="2"/>
              <a:buChar char=""/>
            </a:pPr>
            <a:r>
              <a:rPr lang="en-US" altLang="en-US" sz="1800" dirty="0" smtClean="0"/>
              <a:t>It stores each block of HDFS data in a separate file.</a:t>
            </a:r>
          </a:p>
          <a:p>
            <a:pPr lvl="1" eaLnBrk="1" hangingPunct="1">
              <a:lnSpc>
                <a:spcPct val="90000"/>
              </a:lnSpc>
              <a:buFont typeface="Wingdings 2" panose="05020102010507070707" pitchFamily="18" charset="2"/>
              <a:buChar char=""/>
            </a:pPr>
            <a:r>
              <a:rPr lang="en-US" altLang="en-US" sz="1800" dirty="0" smtClean="0"/>
              <a:t>A Data Node does not create all files in the same directory.</a:t>
            </a:r>
          </a:p>
          <a:p>
            <a:pPr lvl="1" eaLnBrk="1" hangingPunct="1">
              <a:lnSpc>
                <a:spcPct val="90000"/>
              </a:lnSpc>
              <a:buFont typeface="Wingdings 2" panose="05020102010507070707" pitchFamily="18" charset="2"/>
              <a:buChar char=""/>
            </a:pPr>
            <a:r>
              <a:rPr lang="en-US" altLang="en-US" sz="1800" dirty="0" smtClean="0"/>
              <a:t>Heuristics are used to determine the optimal number of files per directory</a:t>
            </a:r>
          </a:p>
          <a:p>
            <a:pPr eaLnBrk="1" hangingPunct="1">
              <a:lnSpc>
                <a:spcPct val="90000"/>
              </a:lnSpc>
            </a:pPr>
            <a:r>
              <a:rPr lang="en-US" altLang="en-US" sz="2000" dirty="0" smtClean="0"/>
              <a:t>Data Nodes act as:</a:t>
            </a:r>
            <a:endParaRPr lang="en-US" altLang="en-US" sz="2000" dirty="0" smtClean="0">
              <a:solidFill>
                <a:srgbClr val="FF0066"/>
              </a:solidFill>
            </a:endParaRPr>
          </a:p>
          <a:p>
            <a:pPr marL="914400" eaLnBrk="1" hangingPunct="1">
              <a:lnSpc>
                <a:spcPct val="90000"/>
              </a:lnSpc>
              <a:buFontTx/>
              <a:buNone/>
            </a:pPr>
            <a:r>
              <a:rPr lang="en-US" altLang="en-US" sz="2000" dirty="0" smtClean="0">
                <a:solidFill>
                  <a:srgbClr val="FF0066"/>
                </a:solidFill>
              </a:rPr>
              <a:t>1) 	</a:t>
            </a:r>
            <a:r>
              <a:rPr lang="en-US" altLang="en-US" sz="1800" dirty="0" smtClean="0">
                <a:solidFill>
                  <a:srgbClr val="FF0066"/>
                </a:solidFill>
              </a:rPr>
              <a:t>A Block Server</a:t>
            </a:r>
          </a:p>
          <a:p>
            <a:pPr marL="914400" lvl="1" indent="-342900" eaLnBrk="1" hangingPunct="1">
              <a:lnSpc>
                <a:spcPct val="90000"/>
              </a:lnSpc>
              <a:buFontTx/>
              <a:buNone/>
            </a:pPr>
            <a:r>
              <a:rPr lang="en-US" altLang="en-US" sz="1400" dirty="0" smtClean="0"/>
              <a:t>– Stores </a:t>
            </a:r>
            <a:r>
              <a:rPr lang="en-US" altLang="en-US" sz="1400" b="1" dirty="0" smtClean="0"/>
              <a:t>data</a:t>
            </a:r>
            <a:r>
              <a:rPr lang="en-US" altLang="en-US" sz="1400" dirty="0" smtClean="0"/>
              <a:t> in the local file system </a:t>
            </a:r>
          </a:p>
          <a:p>
            <a:pPr marL="914400" lvl="1" indent="-342900" eaLnBrk="1" hangingPunct="1">
              <a:lnSpc>
                <a:spcPct val="90000"/>
              </a:lnSpc>
              <a:buFontTx/>
              <a:buNone/>
            </a:pPr>
            <a:r>
              <a:rPr lang="en-US" altLang="en-US" sz="1400" dirty="0" smtClean="0"/>
              <a:t>– Stores </a:t>
            </a:r>
            <a:r>
              <a:rPr lang="en-US" altLang="en-US" sz="1400" b="1" dirty="0" smtClean="0"/>
              <a:t>metadata</a:t>
            </a:r>
            <a:r>
              <a:rPr lang="en-US" altLang="en-US" sz="1400" dirty="0" smtClean="0"/>
              <a:t> of a block (e.g. CRC)</a:t>
            </a:r>
          </a:p>
          <a:p>
            <a:pPr marL="914400" lvl="1" indent="-342900" eaLnBrk="1" hangingPunct="1">
              <a:lnSpc>
                <a:spcPct val="90000"/>
              </a:lnSpc>
              <a:buFontTx/>
              <a:buNone/>
            </a:pPr>
            <a:r>
              <a:rPr lang="en-US" altLang="en-US" sz="1400" dirty="0" smtClean="0"/>
              <a:t>– Serves data and metadata to Clients</a:t>
            </a:r>
          </a:p>
          <a:p>
            <a:pPr marL="914400" eaLnBrk="1" hangingPunct="1">
              <a:lnSpc>
                <a:spcPct val="90000"/>
              </a:lnSpc>
              <a:buFontTx/>
              <a:buNone/>
            </a:pPr>
            <a:r>
              <a:rPr lang="en-US" altLang="en-US" sz="1800" dirty="0" smtClean="0">
                <a:solidFill>
                  <a:srgbClr val="FF0066"/>
                </a:solidFill>
              </a:rPr>
              <a:t>2) 	Block Report:</a:t>
            </a:r>
            <a:r>
              <a:rPr lang="en-US" altLang="en-US" sz="1800" dirty="0" smtClean="0"/>
              <a:t> Periodically sends a </a:t>
            </a:r>
            <a:r>
              <a:rPr lang="en-US" altLang="en-US" sz="1800" b="1" dirty="0" smtClean="0"/>
              <a:t>report of all existing blocks</a:t>
            </a:r>
            <a:r>
              <a:rPr lang="en-US" altLang="en-US" sz="1800" dirty="0" smtClean="0"/>
              <a:t> to the Name Node</a:t>
            </a:r>
          </a:p>
          <a:p>
            <a:pPr marL="914400" eaLnBrk="1" hangingPunct="1">
              <a:lnSpc>
                <a:spcPct val="90000"/>
              </a:lnSpc>
              <a:buFontTx/>
              <a:buNone/>
            </a:pPr>
            <a:r>
              <a:rPr lang="en-US" altLang="en-US" sz="1800" dirty="0" smtClean="0"/>
              <a:t>3) 	Periodically sends </a:t>
            </a:r>
            <a:r>
              <a:rPr lang="en-US" altLang="en-US" sz="1800" dirty="0" smtClean="0">
                <a:solidFill>
                  <a:srgbClr val="FF0066"/>
                </a:solidFill>
              </a:rPr>
              <a:t>heartbeat</a:t>
            </a:r>
            <a:r>
              <a:rPr lang="en-US" altLang="en-US" sz="1800" dirty="0" smtClean="0"/>
              <a:t> to Name Node (detect node failures)</a:t>
            </a:r>
          </a:p>
          <a:p>
            <a:pPr marL="914400" eaLnBrk="1" hangingPunct="1">
              <a:lnSpc>
                <a:spcPct val="90000"/>
              </a:lnSpc>
              <a:buFontTx/>
              <a:buAutoNum type="arabicParenR" startAt="4"/>
            </a:pPr>
            <a:r>
              <a:rPr lang="en-US" altLang="en-US" sz="1800" dirty="0" smtClean="0"/>
              <a:t>Facilitates </a:t>
            </a:r>
            <a:r>
              <a:rPr lang="en-US" altLang="en-US" sz="1800" dirty="0" smtClean="0">
                <a:solidFill>
                  <a:srgbClr val="FF0066"/>
                </a:solidFill>
              </a:rPr>
              <a:t>Pipelining</a:t>
            </a:r>
            <a:r>
              <a:rPr lang="en-US" altLang="en-US" sz="1800" dirty="0" smtClean="0"/>
              <a:t> of Data (to other specified Data Nodes)</a:t>
            </a:r>
          </a:p>
          <a:p>
            <a:pPr marL="914400" eaLnBrk="1" hangingPunct="1">
              <a:lnSpc>
                <a:spcPct val="90000"/>
              </a:lnSpc>
              <a:buFontTx/>
              <a:buAutoNum type="arabicParenR" startAt="4"/>
            </a:pPr>
            <a:r>
              <a:rPr lang="en-GB" altLang="en-US" sz="1800" dirty="0" smtClean="0">
                <a:solidFill>
                  <a:srgbClr val="000000"/>
                </a:solidFill>
              </a:rPr>
              <a:t>Serve </a:t>
            </a:r>
            <a:r>
              <a:rPr lang="en-GB" altLang="en-US" sz="1800" b="1" dirty="0" smtClean="0">
                <a:solidFill>
                  <a:srgbClr val="000000"/>
                </a:solidFill>
              </a:rPr>
              <a:t>read/write requests</a:t>
            </a:r>
            <a:r>
              <a:rPr lang="en-GB" altLang="en-US" sz="1800" dirty="0" smtClean="0">
                <a:solidFill>
                  <a:srgbClr val="000000"/>
                </a:solidFill>
              </a:rPr>
              <a:t> from clients</a:t>
            </a:r>
          </a:p>
          <a:p>
            <a:pPr marL="914400" eaLnBrk="1" hangingPunct="1">
              <a:lnSpc>
                <a:spcPct val="90000"/>
              </a:lnSpc>
              <a:buFontTx/>
              <a:buAutoNum type="arabicParenR" startAt="4"/>
            </a:pPr>
            <a:r>
              <a:rPr lang="en-GB" altLang="en-US" sz="1800" dirty="0" smtClean="0">
                <a:solidFill>
                  <a:srgbClr val="000000"/>
                </a:solidFill>
              </a:rPr>
              <a:t>Perform </a:t>
            </a:r>
            <a:r>
              <a:rPr lang="en-GB" altLang="en-US" sz="1800" b="1" dirty="0" smtClean="0">
                <a:solidFill>
                  <a:srgbClr val="000000"/>
                </a:solidFill>
              </a:rPr>
              <a:t>replication</a:t>
            </a:r>
            <a:r>
              <a:rPr lang="en-GB" altLang="en-US" sz="1800" dirty="0" smtClean="0">
                <a:solidFill>
                  <a:srgbClr val="000000"/>
                </a:solidFill>
              </a:rPr>
              <a:t> tasks upon instruction by Name Node</a:t>
            </a:r>
          </a:p>
          <a:p>
            <a:pPr eaLnBrk="1" hangingPunct="1">
              <a:lnSpc>
                <a:spcPct val="90000"/>
              </a:lnSpc>
            </a:pPr>
            <a:endParaRPr lang="en-US" altLang="en-US" sz="1800" dirty="0" smtClean="0"/>
          </a:p>
          <a:p>
            <a:pPr eaLnBrk="1" hangingPunct="1"/>
            <a:endParaRPr lang="en-US" altLang="en-US" sz="2000" dirty="0" smtClean="0"/>
          </a:p>
        </p:txBody>
      </p:sp>
      <p:sp>
        <p:nvSpPr>
          <p:cNvPr id="5837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6351E67-7797-4C6D-AC5C-356AB110501B}" type="slidenum">
              <a:rPr lang="en-US" altLang="en-US" sz="1400" smtClean="0"/>
              <a:pPr>
                <a:spcBef>
                  <a:spcPct val="0"/>
                </a:spcBef>
                <a:buFontTx/>
                <a:buNone/>
              </a:pPr>
              <a:t>12</a:t>
            </a:fld>
            <a:endParaRPr lang="en-US" altLang="en-US" sz="1400" dirty="0" smtClean="0"/>
          </a:p>
        </p:txBody>
      </p:sp>
      <p:sp>
        <p:nvSpPr>
          <p:cNvPr id="58373"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Job Processing</a:t>
            </a:r>
          </a:p>
        </p:txBody>
      </p:sp>
      <p:sp>
        <p:nvSpPr>
          <p:cNvPr id="43011"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1FD6E13-C307-4CD5-BEDC-A51EC166D98A}" type="datetime1">
              <a:rPr lang="en-US" altLang="en-US" sz="1400" smtClean="0"/>
              <a:pPr>
                <a:spcBef>
                  <a:spcPct val="0"/>
                </a:spcBef>
                <a:buFontTx/>
                <a:buNone/>
              </a:pPr>
              <a:t>6/26/2021</a:t>
            </a:fld>
            <a:endParaRPr lang="en-US" altLang="en-US" sz="1400" dirty="0" smtClean="0"/>
          </a:p>
        </p:txBody>
      </p:sp>
      <p:pic>
        <p:nvPicPr>
          <p:cNvPr id="43012" name="Picture 3" descr="BD18221_"/>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88" y="1600200"/>
            <a:ext cx="1446212" cy="76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4"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438" y="995363"/>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5"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588" y="9906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6"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3988" y="990600"/>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6" name="Picture 7"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438" y="2605088"/>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7" name="Picture 8"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7588" y="2600325"/>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9" descr="BD18224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3988" y="2600325"/>
            <a:ext cx="990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10" descr="BD18187_"/>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838" y="5562600"/>
            <a:ext cx="13271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20" name="Text Box 11"/>
          <p:cNvSpPr txBox="1">
            <a:spLocks noChangeArrowheads="1"/>
          </p:cNvSpPr>
          <p:nvPr/>
        </p:nvSpPr>
        <p:spPr bwMode="auto">
          <a:xfrm>
            <a:off x="382588" y="2332038"/>
            <a:ext cx="12588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latin typeface="Fontin Sans Rg"/>
              </a:rPr>
              <a:t>JobTracker</a:t>
            </a:r>
          </a:p>
        </p:txBody>
      </p:sp>
      <p:sp>
        <p:nvSpPr>
          <p:cNvPr id="43021" name="Text Box 12"/>
          <p:cNvSpPr txBox="1">
            <a:spLocks noChangeArrowheads="1"/>
          </p:cNvSpPr>
          <p:nvPr/>
        </p:nvSpPr>
        <p:spPr bwMode="auto">
          <a:xfrm>
            <a:off x="3117850" y="939800"/>
            <a:ext cx="13049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Tahoma" panose="020B0604030504040204" pitchFamily="34" charset="0"/>
              </a:rPr>
              <a:t>TaskTracker</a:t>
            </a:r>
            <a:r>
              <a:rPr lang="en-US" altLang="en-US" sz="1800" dirty="0">
                <a:latin typeface="Tahoma" panose="020B0604030504040204" pitchFamily="34" charset="0"/>
              </a:rPr>
              <a:t> </a:t>
            </a:r>
            <a:r>
              <a:rPr lang="en-US" altLang="en-US" sz="1400" dirty="0">
                <a:latin typeface="Tahoma" panose="020B0604030504040204" pitchFamily="34" charset="0"/>
              </a:rPr>
              <a:t>0</a:t>
            </a:r>
          </a:p>
        </p:txBody>
      </p:sp>
      <p:sp>
        <p:nvSpPr>
          <p:cNvPr id="43022" name="Text Box 13"/>
          <p:cNvSpPr txBox="1">
            <a:spLocks noChangeArrowheads="1"/>
          </p:cNvSpPr>
          <p:nvPr/>
        </p:nvSpPr>
        <p:spPr bwMode="auto">
          <a:xfrm>
            <a:off x="5761038" y="665163"/>
            <a:ext cx="16637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Fontin Sans Rg"/>
              </a:rPr>
              <a:t>TaskTracker</a:t>
            </a:r>
            <a:r>
              <a:rPr lang="en-US" altLang="en-US" sz="1800" dirty="0">
                <a:latin typeface="Fontin Sans Rg"/>
              </a:rPr>
              <a:t> </a:t>
            </a:r>
            <a:r>
              <a:rPr lang="en-US" altLang="en-US" sz="1400" dirty="0">
                <a:latin typeface="Fontin Sans Rg"/>
              </a:rPr>
              <a:t>1</a:t>
            </a:r>
          </a:p>
        </p:txBody>
      </p:sp>
      <p:sp>
        <p:nvSpPr>
          <p:cNvPr id="43023" name="Text Box 14"/>
          <p:cNvSpPr txBox="1">
            <a:spLocks noChangeArrowheads="1"/>
          </p:cNvSpPr>
          <p:nvPr/>
        </p:nvSpPr>
        <p:spPr bwMode="auto">
          <a:xfrm>
            <a:off x="7335838" y="620713"/>
            <a:ext cx="1662112"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Fontin Sans Rg"/>
              </a:rPr>
              <a:t>TaskTracker</a:t>
            </a:r>
            <a:r>
              <a:rPr lang="en-US" altLang="en-US" sz="1800" dirty="0">
                <a:latin typeface="Fontin Sans Rg"/>
              </a:rPr>
              <a:t> </a:t>
            </a:r>
            <a:r>
              <a:rPr lang="en-US" altLang="en-US" sz="1400" dirty="0">
                <a:latin typeface="Fontin Sans Rg"/>
              </a:rPr>
              <a:t>2</a:t>
            </a:r>
          </a:p>
        </p:txBody>
      </p:sp>
      <p:sp>
        <p:nvSpPr>
          <p:cNvPr id="43024" name="Text Box 15"/>
          <p:cNvSpPr txBox="1">
            <a:spLocks noChangeArrowheads="1"/>
          </p:cNvSpPr>
          <p:nvPr/>
        </p:nvSpPr>
        <p:spPr bwMode="auto">
          <a:xfrm>
            <a:off x="4165600" y="3305175"/>
            <a:ext cx="16002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Fontin Sans Rg"/>
              </a:rPr>
              <a:t>TaskTracker 3</a:t>
            </a:r>
          </a:p>
        </p:txBody>
      </p:sp>
      <p:sp>
        <p:nvSpPr>
          <p:cNvPr id="43025" name="Text Box 16"/>
          <p:cNvSpPr txBox="1">
            <a:spLocks noChangeArrowheads="1"/>
          </p:cNvSpPr>
          <p:nvPr/>
        </p:nvSpPr>
        <p:spPr bwMode="auto">
          <a:xfrm>
            <a:off x="5808663" y="3305175"/>
            <a:ext cx="1663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Fontin Sans Rg"/>
              </a:rPr>
              <a:t>TaskTracker</a:t>
            </a:r>
            <a:r>
              <a:rPr lang="en-US" altLang="en-US" sz="1800" dirty="0">
                <a:latin typeface="Fontin Sans Rg"/>
              </a:rPr>
              <a:t> </a:t>
            </a:r>
            <a:r>
              <a:rPr lang="en-US" altLang="en-US" sz="1400" dirty="0">
                <a:latin typeface="Fontin Sans Rg"/>
              </a:rPr>
              <a:t>4</a:t>
            </a:r>
          </a:p>
        </p:txBody>
      </p:sp>
      <p:sp>
        <p:nvSpPr>
          <p:cNvPr id="43026" name="Text Box 17"/>
          <p:cNvSpPr txBox="1">
            <a:spLocks noChangeArrowheads="1"/>
          </p:cNvSpPr>
          <p:nvPr/>
        </p:nvSpPr>
        <p:spPr bwMode="auto">
          <a:xfrm>
            <a:off x="7569200" y="3305175"/>
            <a:ext cx="16637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400" dirty="0">
                <a:latin typeface="Fontin Sans Rg"/>
              </a:rPr>
              <a:t>TaskTracker</a:t>
            </a:r>
            <a:r>
              <a:rPr lang="en-US" altLang="en-US" sz="1800" dirty="0">
                <a:latin typeface="Fontin Sans Rg"/>
              </a:rPr>
              <a:t> </a:t>
            </a:r>
            <a:r>
              <a:rPr lang="en-US" altLang="en-US" sz="1400" dirty="0">
                <a:latin typeface="Fontin Sans Rg"/>
              </a:rPr>
              <a:t>5</a:t>
            </a:r>
          </a:p>
        </p:txBody>
      </p:sp>
      <p:sp>
        <p:nvSpPr>
          <p:cNvPr id="23" name="Text Box 18"/>
          <p:cNvSpPr txBox="1">
            <a:spLocks noChangeArrowheads="1"/>
          </p:cNvSpPr>
          <p:nvPr/>
        </p:nvSpPr>
        <p:spPr bwMode="auto">
          <a:xfrm>
            <a:off x="2266950" y="3824288"/>
            <a:ext cx="5715000" cy="181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defRPr>
            </a:lvl9pPr>
          </a:lstStyle>
          <a:p>
            <a:pPr>
              <a:buFontTx/>
              <a:buAutoNum type="arabicPeriod"/>
              <a:defRPr/>
            </a:pPr>
            <a:r>
              <a:rPr lang="en-US" altLang="en-US" sz="1400" dirty="0" smtClean="0">
                <a:latin typeface="+mn-lt"/>
              </a:rPr>
              <a:t>Client submits “grep” job, indicating code and input files</a:t>
            </a:r>
          </a:p>
          <a:p>
            <a:pPr>
              <a:buFontTx/>
              <a:buAutoNum type="arabicPeriod"/>
              <a:defRPr/>
            </a:pPr>
            <a:r>
              <a:rPr lang="en-US" altLang="en-US" sz="1400" dirty="0" smtClean="0">
                <a:latin typeface="+mn-lt"/>
              </a:rPr>
              <a:t>JobTracker breaks input file into </a:t>
            </a:r>
            <a:r>
              <a:rPr lang="en-US" altLang="en-US" sz="1400" i="1" dirty="0" smtClean="0">
                <a:latin typeface="+mn-lt"/>
              </a:rPr>
              <a:t>k</a:t>
            </a:r>
            <a:r>
              <a:rPr lang="en-US" altLang="en-US" sz="1400" dirty="0" smtClean="0">
                <a:latin typeface="+mn-lt"/>
              </a:rPr>
              <a:t> chunks, (in this case 6).  Assigns work to trackers.</a:t>
            </a:r>
          </a:p>
          <a:p>
            <a:pPr>
              <a:buFontTx/>
              <a:buAutoNum type="arabicPeriod"/>
              <a:defRPr/>
            </a:pPr>
            <a:r>
              <a:rPr lang="en-US" altLang="en-US" sz="1400" dirty="0" smtClean="0">
                <a:latin typeface="+mn-lt"/>
              </a:rPr>
              <a:t>After map(), tasktrackers exchange map-output to build reduce() keyspace (not shown)</a:t>
            </a:r>
          </a:p>
          <a:p>
            <a:pPr>
              <a:buFontTx/>
              <a:buAutoNum type="arabicPeriod"/>
              <a:defRPr/>
            </a:pPr>
            <a:r>
              <a:rPr lang="en-US" altLang="en-US" sz="1400" dirty="0" smtClean="0">
                <a:latin typeface="+mn-lt"/>
              </a:rPr>
              <a:t>JobTracker breaks reduce() keyspace into </a:t>
            </a:r>
            <a:r>
              <a:rPr lang="en-US" altLang="en-US" sz="1400" i="1" dirty="0" smtClean="0">
                <a:latin typeface="+mn-lt"/>
              </a:rPr>
              <a:t>m</a:t>
            </a:r>
            <a:r>
              <a:rPr lang="en-US" altLang="en-US" sz="1400" dirty="0" smtClean="0">
                <a:latin typeface="+mn-lt"/>
              </a:rPr>
              <a:t> chunks (in this case 6). Assigns work.</a:t>
            </a:r>
          </a:p>
          <a:p>
            <a:pPr>
              <a:buFontTx/>
              <a:buAutoNum type="arabicPeriod"/>
              <a:defRPr/>
            </a:pPr>
            <a:r>
              <a:rPr lang="en-US" altLang="en-US" sz="1400" dirty="0" smtClean="0">
                <a:latin typeface="+mn-lt"/>
              </a:rPr>
              <a:t>Reduce() output goes to HDFS</a:t>
            </a:r>
          </a:p>
        </p:txBody>
      </p:sp>
      <p:sp>
        <p:nvSpPr>
          <p:cNvPr id="24" name="Line 19"/>
          <p:cNvSpPr>
            <a:spLocks noChangeShapeType="1"/>
          </p:cNvSpPr>
          <p:nvPr/>
        </p:nvSpPr>
        <p:spPr bwMode="auto">
          <a:xfrm flipV="1">
            <a:off x="915988" y="2667000"/>
            <a:ext cx="0" cy="2895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5" name="Text Box 20"/>
          <p:cNvSpPr txBox="1">
            <a:spLocks noChangeArrowheads="1"/>
          </p:cNvSpPr>
          <p:nvPr/>
        </p:nvSpPr>
        <p:spPr bwMode="auto">
          <a:xfrm>
            <a:off x="900113" y="3703638"/>
            <a:ext cx="8334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latin typeface="Fontin Sans Rg"/>
              </a:rPr>
              <a:t>“grep”</a:t>
            </a:r>
          </a:p>
        </p:txBody>
      </p:sp>
      <p:sp>
        <p:nvSpPr>
          <p:cNvPr id="26" name="Line 21"/>
          <p:cNvSpPr>
            <a:spLocks noChangeShapeType="1"/>
          </p:cNvSpPr>
          <p:nvPr/>
        </p:nvSpPr>
        <p:spPr bwMode="auto">
          <a:xfrm flipV="1">
            <a:off x="1754188" y="1447800"/>
            <a:ext cx="2667000" cy="5334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 name="Line 22"/>
          <p:cNvSpPr>
            <a:spLocks noChangeShapeType="1"/>
          </p:cNvSpPr>
          <p:nvPr/>
        </p:nvSpPr>
        <p:spPr bwMode="auto">
          <a:xfrm flipV="1">
            <a:off x="1830388" y="1668463"/>
            <a:ext cx="4267200" cy="312737"/>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 name="Line 23"/>
          <p:cNvSpPr>
            <a:spLocks noChangeShapeType="1"/>
          </p:cNvSpPr>
          <p:nvPr/>
        </p:nvSpPr>
        <p:spPr bwMode="auto">
          <a:xfrm flipV="1">
            <a:off x="1754188" y="1752600"/>
            <a:ext cx="6248400" cy="228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0" name="Line 25"/>
          <p:cNvSpPr>
            <a:spLocks noChangeShapeType="1"/>
          </p:cNvSpPr>
          <p:nvPr/>
        </p:nvSpPr>
        <p:spPr bwMode="auto">
          <a:xfrm>
            <a:off x="1754188" y="1981200"/>
            <a:ext cx="4800600" cy="609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1" name="Line 26"/>
          <p:cNvSpPr>
            <a:spLocks noChangeShapeType="1"/>
          </p:cNvSpPr>
          <p:nvPr/>
        </p:nvSpPr>
        <p:spPr bwMode="auto">
          <a:xfrm>
            <a:off x="1830388" y="1981200"/>
            <a:ext cx="6477000" cy="6096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8" name="Line 33"/>
          <p:cNvSpPr>
            <a:spLocks noChangeShapeType="1"/>
          </p:cNvSpPr>
          <p:nvPr/>
        </p:nvSpPr>
        <p:spPr bwMode="auto">
          <a:xfrm>
            <a:off x="1768475" y="2009775"/>
            <a:ext cx="2620963" cy="685800"/>
          </a:xfrm>
          <a:prstGeom prst="line">
            <a:avLst/>
          </a:prstGeom>
          <a:noFill/>
          <a:ln w="254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4303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E3C848B6-D1E4-4AB8-ADA8-59D9A44200C3}" type="slidenum">
              <a:rPr lang="en-US" altLang="en-US" sz="1400" smtClean="0"/>
              <a:pPr>
                <a:spcBef>
                  <a:spcPct val="0"/>
                </a:spcBef>
                <a:buFontTx/>
                <a:buNone/>
              </a:pPr>
              <a:t>13</a:t>
            </a:fld>
            <a:endParaRPr lang="en-US" altLang="en-US" sz="1400" dirty="0" smtClean="0"/>
          </a:p>
        </p:txBody>
      </p:sp>
      <p:sp>
        <p:nvSpPr>
          <p:cNvPr id="43037"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3">
                                            <p:txEl>
                                              <p:pRg st="2" end="2"/>
                                            </p:txEl>
                                          </p:spTgt>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30"/>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3">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p:bldP spid="25" grpId="1"/>
      <p:bldP spid="26" grpId="0" animBg="1"/>
      <p:bldP spid="26" grpId="1" animBg="1"/>
      <p:bldP spid="27" grpId="0" animBg="1"/>
      <p:bldP spid="27" grpId="1" animBg="1"/>
      <p:bldP spid="28" grpId="0" animBg="1"/>
      <p:bldP spid="28" grpId="1" animBg="1"/>
      <p:bldP spid="30" grpId="0" animBg="1"/>
      <p:bldP spid="30" grpId="1" animBg="1"/>
      <p:bldP spid="31" grpId="0" animBg="1"/>
      <p:bldP spid="31" grpId="1"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Job/Task Trackers</a:t>
            </a:r>
            <a:endParaRPr lang="en-US" dirty="0"/>
          </a:p>
        </p:txBody>
      </p:sp>
      <p:sp>
        <p:nvSpPr>
          <p:cNvPr id="3" name="Content Placeholder 2"/>
          <p:cNvSpPr>
            <a:spLocks noGrp="1"/>
          </p:cNvSpPr>
          <p:nvPr>
            <p:ph idx="1"/>
          </p:nvPr>
        </p:nvSpPr>
        <p:spPr>
          <a:xfrm>
            <a:off x="457200" y="1066800"/>
            <a:ext cx="7848600" cy="5135563"/>
          </a:xfrm>
        </p:spPr>
        <p:txBody>
          <a:bodyPr/>
          <a:lstStyle/>
          <a:p>
            <a:r>
              <a:rPr lang="en-US" sz="2000" b="1" dirty="0"/>
              <a:t>JobTracker (master)</a:t>
            </a:r>
          </a:p>
          <a:p>
            <a:pPr lvl="1"/>
            <a:r>
              <a:rPr lang="en-US" sz="1800" dirty="0"/>
              <a:t>Receive jobs from client.</a:t>
            </a:r>
          </a:p>
          <a:p>
            <a:pPr lvl="1"/>
            <a:r>
              <a:rPr lang="en-US" sz="1800" dirty="0"/>
              <a:t>Talks to the </a:t>
            </a:r>
            <a:r>
              <a:rPr lang="en-US" sz="1800" dirty="0" smtClean="0"/>
              <a:t>Name Node </a:t>
            </a:r>
            <a:r>
              <a:rPr lang="en-US" sz="1800" dirty="0"/>
              <a:t>to determine the location of the data</a:t>
            </a:r>
          </a:p>
          <a:p>
            <a:pPr lvl="1"/>
            <a:r>
              <a:rPr lang="en-US" sz="1800" dirty="0"/>
              <a:t>Manage and schedule the entire job. </a:t>
            </a:r>
          </a:p>
          <a:p>
            <a:pPr lvl="1"/>
            <a:r>
              <a:rPr lang="en-US" sz="1800" dirty="0"/>
              <a:t>Split and assign tasks to slaves (</a:t>
            </a:r>
            <a:r>
              <a:rPr lang="en-US" sz="1800" dirty="0" smtClean="0"/>
              <a:t>Task Trackers</a:t>
            </a:r>
            <a:r>
              <a:rPr lang="en-US" sz="1800" dirty="0"/>
              <a:t>).</a:t>
            </a:r>
          </a:p>
          <a:p>
            <a:pPr lvl="1"/>
            <a:r>
              <a:rPr lang="en-US" sz="1800" dirty="0"/>
              <a:t>Monitor the slave nodes by receiving heartbeats.</a:t>
            </a:r>
          </a:p>
          <a:p>
            <a:r>
              <a:rPr lang="en-US" sz="2000" b="1" dirty="0" smtClean="0"/>
              <a:t>Task Trackers </a:t>
            </a:r>
            <a:r>
              <a:rPr lang="en-US" sz="2000" b="1" dirty="0"/>
              <a:t>(slaves)</a:t>
            </a:r>
          </a:p>
          <a:p>
            <a:pPr lvl="1"/>
            <a:r>
              <a:rPr lang="en-US" sz="1800" dirty="0"/>
              <a:t>Manage individual tasks assigned by the </a:t>
            </a:r>
            <a:r>
              <a:rPr lang="en-US" sz="1800" dirty="0" smtClean="0"/>
              <a:t>Job Tracker</a:t>
            </a:r>
            <a:r>
              <a:rPr lang="en-US" sz="1800" dirty="0"/>
              <a:t>, including Map operations and Reduce operations.</a:t>
            </a:r>
          </a:p>
          <a:p>
            <a:pPr lvl="1"/>
            <a:r>
              <a:rPr lang="en-US" sz="1800" dirty="0"/>
              <a:t>Every </a:t>
            </a:r>
            <a:r>
              <a:rPr lang="en-US" sz="1800" dirty="0" smtClean="0"/>
              <a:t>Task Tracker </a:t>
            </a:r>
            <a:r>
              <a:rPr lang="en-US" sz="1800" dirty="0"/>
              <a:t>is configured with a set of slots, these indicate the number of tasks that it can accept.</a:t>
            </a:r>
          </a:p>
          <a:p>
            <a:pPr lvl="1"/>
            <a:r>
              <a:rPr lang="en-US" sz="1800" dirty="0"/>
              <a:t>Send out heartbeat messages to the </a:t>
            </a:r>
            <a:r>
              <a:rPr lang="en-US" sz="1800" dirty="0" smtClean="0"/>
              <a:t>Job Tracker </a:t>
            </a:r>
            <a:r>
              <a:rPr lang="en-US" sz="1800" dirty="0"/>
              <a:t>to </a:t>
            </a:r>
            <a:r>
              <a:rPr lang="en-US" sz="1800" dirty="0" smtClean="0"/>
              <a:t>tell that </a:t>
            </a:r>
            <a:r>
              <a:rPr lang="en-US" sz="1800" dirty="0"/>
              <a:t>it is still alive. </a:t>
            </a:r>
          </a:p>
          <a:p>
            <a:pPr lvl="1"/>
            <a:r>
              <a:rPr lang="en-US" sz="1800" dirty="0"/>
              <a:t>Notify the </a:t>
            </a:r>
            <a:r>
              <a:rPr lang="en-US" sz="1800" dirty="0" smtClean="0"/>
              <a:t>Job Tracker </a:t>
            </a:r>
            <a:r>
              <a:rPr lang="en-US" sz="1800" dirty="0"/>
              <a:t>when succeeds or fails.</a:t>
            </a:r>
          </a:p>
          <a:p>
            <a:pPr lvl="1"/>
            <a:endParaRPr lang="en-US" dirty="0"/>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14</a:t>
            </a:fld>
            <a:endParaRPr lang="en-US" altLang="en-US" dirty="0"/>
          </a:p>
        </p:txBody>
      </p:sp>
    </p:spTree>
    <p:extLst>
      <p:ext uri="{BB962C8B-B14F-4D97-AF65-F5344CB8AC3E}">
        <p14:creationId xmlns:p14="http://schemas.microsoft.com/office/powerpoint/2010/main" val="1744133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Date Placeholder 3"/>
          <p:cNvSpPr>
            <a:spLocks noGrp="1"/>
          </p:cNvSpPr>
          <p:nvPr>
            <p:ph type="dt" sz="quarter" idx="10"/>
          </p:nvPr>
        </p:nvSpPr>
        <p:spPr>
          <a:xfrm>
            <a:off x="457200" y="6245225"/>
            <a:ext cx="1066800"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97943679-A00D-44DC-90A7-297DEE7CE6C9}" type="datetime1">
              <a:rPr lang="en-US" altLang="en-US" sz="1400" smtClean="0"/>
              <a:pPr>
                <a:spcBef>
                  <a:spcPct val="0"/>
                </a:spcBef>
                <a:buFontTx/>
                <a:buNone/>
              </a:pPr>
              <a:t>6/26/2021</a:t>
            </a:fld>
            <a:endParaRPr lang="en-US" altLang="en-US" sz="1400" dirty="0" smtClean="0"/>
          </a:p>
        </p:txBody>
      </p:sp>
      <p:sp>
        <p:nvSpPr>
          <p:cNvPr id="5123" name="Rectangle 2"/>
          <p:cNvSpPr>
            <a:spLocks noGrp="1" noChangeArrowheads="1"/>
          </p:cNvSpPr>
          <p:nvPr>
            <p:ph type="title"/>
          </p:nvPr>
        </p:nvSpPr>
        <p:spPr/>
        <p:txBody>
          <a:bodyPr/>
          <a:lstStyle/>
          <a:p>
            <a:pPr eaLnBrk="1" hangingPunct="1"/>
            <a:r>
              <a:rPr lang="en-US" altLang="en-US" dirty="0" smtClean="0"/>
              <a:t>What is MapReduce?</a:t>
            </a:r>
          </a:p>
        </p:txBody>
      </p:sp>
      <p:sp>
        <p:nvSpPr>
          <p:cNvPr id="5124" name="Rectangle 3"/>
          <p:cNvSpPr>
            <a:spLocks noGrp="1" noChangeArrowheads="1"/>
          </p:cNvSpPr>
          <p:nvPr>
            <p:ph type="body" idx="1"/>
          </p:nvPr>
        </p:nvSpPr>
        <p:spPr>
          <a:xfrm>
            <a:off x="457200" y="1066800"/>
            <a:ext cx="8153400" cy="5135563"/>
          </a:xfrm>
        </p:spPr>
        <p:txBody>
          <a:bodyPr/>
          <a:lstStyle/>
          <a:p>
            <a:pPr eaLnBrk="1" hangingPunct="1">
              <a:buClr>
                <a:srgbClr val="000000"/>
              </a:buClr>
              <a:buSzPct val="167000"/>
            </a:pPr>
            <a:r>
              <a:rPr lang="en-US" altLang="en-US" sz="2000" dirty="0" smtClean="0"/>
              <a:t>MapReduce is:</a:t>
            </a:r>
          </a:p>
          <a:p>
            <a:pPr lvl="1" eaLnBrk="1" hangingPunct="1">
              <a:buClr>
                <a:srgbClr val="000000"/>
              </a:buClr>
              <a:buSzPct val="167000"/>
            </a:pPr>
            <a:r>
              <a:rPr lang="en-US" altLang="en-US" sz="1800" dirty="0" smtClean="0"/>
              <a:t>A programming paradigm that allows for massive scalability from one or two to hundreds or thousands of servers in a Hadoop cluster </a:t>
            </a:r>
          </a:p>
          <a:p>
            <a:pPr lvl="1" eaLnBrk="1" hangingPunct="1">
              <a:buClr>
                <a:srgbClr val="000000"/>
              </a:buClr>
              <a:buSzPct val="167000"/>
            </a:pPr>
            <a:r>
              <a:rPr lang="en-US" altLang="en-US" sz="1800" dirty="0" smtClean="0"/>
              <a:t>Fairly simple to understand</a:t>
            </a:r>
          </a:p>
          <a:p>
            <a:pPr lvl="1" eaLnBrk="1" hangingPunct="1">
              <a:buClr>
                <a:srgbClr val="000000"/>
              </a:buClr>
              <a:buSzPct val="167000"/>
            </a:pPr>
            <a:r>
              <a:rPr lang="en-US" altLang="en-US" sz="1800" dirty="0" smtClean="0"/>
              <a:t>Easy parallel programming</a:t>
            </a:r>
          </a:p>
          <a:p>
            <a:pPr eaLnBrk="1" hangingPunct="1">
              <a:buClr>
                <a:srgbClr val="000000"/>
              </a:buClr>
              <a:buSzPct val="167000"/>
            </a:pPr>
            <a:r>
              <a:rPr lang="en-US" altLang="en-US" sz="2000" dirty="0"/>
              <a:t>Simple programming model:</a:t>
            </a:r>
          </a:p>
          <a:p>
            <a:pPr lvl="1"/>
            <a:r>
              <a:rPr lang="en-US" altLang="en-US" sz="1800" dirty="0"/>
              <a:t>All data can be mapped into &lt;key, value&gt; pairs</a:t>
            </a:r>
          </a:p>
          <a:p>
            <a:pPr lvl="1"/>
            <a:r>
              <a:rPr lang="en-US" altLang="en-US" sz="1800" dirty="0"/>
              <a:t>Keys and values may be of any type: strings, integers, dummy types... and, of course, &lt;key,value&gt; pairs themselves</a:t>
            </a:r>
          </a:p>
          <a:p>
            <a:pPr marL="457200" lvl="1" indent="0" eaLnBrk="1" hangingPunct="1">
              <a:buClr>
                <a:srgbClr val="000000"/>
              </a:buClr>
              <a:buSzPct val="167000"/>
              <a:buNone/>
            </a:pPr>
            <a:endParaRPr lang="en-US" altLang="en-US" sz="1800" dirty="0" smtClean="0"/>
          </a:p>
          <a:p>
            <a:pPr eaLnBrk="1" hangingPunct="1"/>
            <a:r>
              <a:rPr lang="en-US" altLang="en-US" sz="2000" dirty="0" smtClean="0"/>
              <a:t>Five </a:t>
            </a:r>
            <a:r>
              <a:rPr lang="en-US" altLang="en-US" sz="2000" dirty="0"/>
              <a:t>Simple concepts (Lammel 2007)</a:t>
            </a:r>
          </a:p>
          <a:p>
            <a:pPr lvl="1" eaLnBrk="1" hangingPunct="1">
              <a:buFontTx/>
              <a:buNone/>
            </a:pPr>
            <a:r>
              <a:rPr lang="en-US" altLang="ja-JP" sz="1600" dirty="0">
                <a:ea typeface="MS PGothic" panose="020B0600070205080204" pitchFamily="34" charset="-128"/>
              </a:rPr>
              <a:t>(i) iteration over the input</a:t>
            </a:r>
          </a:p>
          <a:p>
            <a:pPr lvl="1" eaLnBrk="1" hangingPunct="1">
              <a:buFontTx/>
              <a:buNone/>
            </a:pPr>
            <a:r>
              <a:rPr lang="en-US" altLang="ja-JP" sz="1600" dirty="0">
                <a:ea typeface="MS PGothic" panose="020B0600070205080204" pitchFamily="34" charset="-128"/>
              </a:rPr>
              <a:t>(ii) computation of key/value pairs from each piece of input</a:t>
            </a:r>
          </a:p>
          <a:p>
            <a:pPr lvl="1" eaLnBrk="1" hangingPunct="1">
              <a:buFontTx/>
              <a:buNone/>
            </a:pPr>
            <a:r>
              <a:rPr lang="en-US" altLang="ja-JP" sz="1600" dirty="0">
                <a:ea typeface="MS PGothic" panose="020B0600070205080204" pitchFamily="34" charset="-128"/>
              </a:rPr>
              <a:t>(iii) grouping of all intermediate values by key</a:t>
            </a:r>
          </a:p>
          <a:p>
            <a:pPr lvl="1" eaLnBrk="1" hangingPunct="1">
              <a:buFontTx/>
              <a:buNone/>
            </a:pPr>
            <a:r>
              <a:rPr lang="en-US" altLang="ja-JP" sz="1600" dirty="0">
                <a:ea typeface="MS PGothic" panose="020B0600070205080204" pitchFamily="34" charset="-128"/>
              </a:rPr>
              <a:t>(iv) iteration over the resulting groups</a:t>
            </a:r>
          </a:p>
          <a:p>
            <a:pPr lvl="1" eaLnBrk="1" hangingPunct="1">
              <a:buFontTx/>
              <a:buNone/>
            </a:pPr>
            <a:r>
              <a:rPr lang="en-US" altLang="ja-JP" sz="1600" dirty="0">
                <a:ea typeface="MS PGothic" panose="020B0600070205080204" pitchFamily="34" charset="-128"/>
              </a:rPr>
              <a:t>(v) reduction of each </a:t>
            </a:r>
            <a:r>
              <a:rPr lang="en-US" altLang="ja-JP" sz="1600" dirty="0" smtClean="0">
                <a:ea typeface="MS PGothic" panose="020B0600070205080204" pitchFamily="34" charset="-128"/>
              </a:rPr>
              <a:t>group</a:t>
            </a:r>
            <a:endParaRPr lang="en-US" altLang="en-US" sz="1800" dirty="0" smtClean="0"/>
          </a:p>
          <a:p>
            <a:pPr eaLnBrk="1" hangingPunct="1">
              <a:buClr>
                <a:srgbClr val="000000"/>
              </a:buClr>
              <a:buSzPct val="167000"/>
            </a:pPr>
            <a:endParaRPr lang="en-US" altLang="en-US" dirty="0" smtClean="0"/>
          </a:p>
        </p:txBody>
      </p:sp>
      <p:sp>
        <p:nvSpPr>
          <p:cNvPr id="512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503933B-93C2-43D9-BE8C-644E2ECD63B5}" type="slidenum">
              <a:rPr lang="en-US" altLang="en-US" sz="1400" smtClean="0"/>
              <a:pPr>
                <a:spcBef>
                  <a:spcPct val="0"/>
                </a:spcBef>
                <a:buFontTx/>
                <a:buNone/>
              </a:pPr>
              <a:t>15</a:t>
            </a:fld>
            <a:endParaRPr lang="en-US" altLang="en-US" sz="1400" dirty="0" smtClean="0"/>
          </a:p>
        </p:txBody>
      </p:sp>
      <p:sp>
        <p:nvSpPr>
          <p:cNvPr id="5126"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MapReduce?</a:t>
            </a:r>
            <a:endParaRPr lang="en-US" dirty="0"/>
          </a:p>
        </p:txBody>
      </p:sp>
      <p:sp>
        <p:nvSpPr>
          <p:cNvPr id="3" name="Content Placeholder 2"/>
          <p:cNvSpPr>
            <a:spLocks noGrp="1"/>
          </p:cNvSpPr>
          <p:nvPr>
            <p:ph idx="1"/>
          </p:nvPr>
        </p:nvSpPr>
        <p:spPr>
          <a:xfrm>
            <a:off x="457200" y="1066800"/>
            <a:ext cx="8077200" cy="5135563"/>
          </a:xfrm>
        </p:spPr>
        <p:txBody>
          <a:bodyPr/>
          <a:lstStyle/>
          <a:p>
            <a:r>
              <a:rPr lang="en-US" dirty="0"/>
              <a:t>To harness the power of big </a:t>
            </a:r>
            <a:r>
              <a:rPr lang="en-US" dirty="0" smtClean="0"/>
              <a:t>data: </a:t>
            </a:r>
          </a:p>
          <a:p>
            <a:pPr lvl="1"/>
            <a:r>
              <a:rPr lang="en-US" dirty="0" smtClean="0"/>
              <a:t>we require </a:t>
            </a:r>
            <a:r>
              <a:rPr lang="en-US" dirty="0"/>
              <a:t>an infrastructure that can manage and process huge volumes of structured and unstructured data in </a:t>
            </a:r>
            <a:r>
              <a:rPr lang="en-US" dirty="0" smtClean="0"/>
              <a:t>real-time </a:t>
            </a:r>
            <a:r>
              <a:rPr lang="en-US" dirty="0"/>
              <a:t>and can protect data privacy and security</a:t>
            </a:r>
            <a:r>
              <a:rPr lang="en-US" dirty="0" smtClean="0"/>
              <a:t>.</a:t>
            </a:r>
          </a:p>
          <a:p>
            <a:pPr lvl="1"/>
            <a:r>
              <a:rPr lang="en-US" dirty="0" smtClean="0"/>
              <a:t>To process large volumes of data (petabytes to exabytes), we need to use massively parallel processors that may have to touch most or all of the data.</a:t>
            </a:r>
          </a:p>
          <a:p>
            <a:pPr lvl="1"/>
            <a:r>
              <a:rPr lang="en-US" dirty="0" smtClean="0"/>
              <a:t>Cannot scale due to physical limitations, so we must </a:t>
            </a:r>
            <a:r>
              <a:rPr lang="en-US" b="1" i="1" dirty="0" smtClean="0">
                <a:solidFill>
                  <a:srgbClr val="FF0000"/>
                </a:solidFill>
              </a:rPr>
              <a:t>scale out</a:t>
            </a:r>
            <a:r>
              <a:rPr lang="en-US" dirty="0" smtClean="0"/>
              <a:t>.</a:t>
            </a:r>
          </a:p>
          <a:p>
            <a:pPr lvl="1"/>
            <a:r>
              <a:rPr lang="en-US" dirty="0" smtClean="0"/>
              <a:t>This means distributed processing across large clusters from 2 to 100,000 processors (or more).</a:t>
            </a:r>
          </a:p>
          <a:p>
            <a:r>
              <a:rPr lang="en-US" altLang="en-US" sz="2000" b="1" dirty="0"/>
              <a:t>Scalable</a:t>
            </a:r>
            <a:r>
              <a:rPr lang="en-US" altLang="en-US" sz="2000" dirty="0"/>
              <a:t>: Scalability is the ability of an IT system to expand to meet your business needs (as your business grows).</a:t>
            </a:r>
          </a:p>
          <a:p>
            <a:pPr lvl="1"/>
            <a:r>
              <a:rPr lang="en-US" altLang="en-US" sz="1800" dirty="0"/>
              <a:t>Either add more hardware or upgrade the </a:t>
            </a:r>
            <a:r>
              <a:rPr lang="en-US" altLang="en-US" sz="1800" dirty="0" smtClean="0"/>
              <a:t>hardware.</a:t>
            </a:r>
            <a:endParaRPr lang="en-US" sz="1800" dirty="0"/>
          </a:p>
          <a:p>
            <a:pPr marL="0" indent="0">
              <a:buNone/>
            </a:pPr>
            <a:r>
              <a:rPr lang="en-US" sz="1800" b="1" dirty="0" smtClean="0">
                <a:solidFill>
                  <a:srgbClr val="0070C0"/>
                </a:solidFill>
              </a:rPr>
              <a:t>Note: By processors, we mean both physical microprocessors as well as multi-core processors.</a:t>
            </a:r>
            <a:endParaRPr lang="en-US" sz="1800" b="1" dirty="0">
              <a:solidFill>
                <a:srgbClr val="0070C0"/>
              </a:solidFill>
            </a:endParaRPr>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16</a:t>
            </a:fld>
            <a:endParaRPr lang="en-US" altLang="en-US" dirty="0"/>
          </a:p>
        </p:txBody>
      </p:sp>
    </p:spTree>
    <p:extLst>
      <p:ext uri="{BB962C8B-B14F-4D97-AF65-F5344CB8AC3E}">
        <p14:creationId xmlns:p14="http://schemas.microsoft.com/office/powerpoint/2010/main" val="39234410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Scope</a:t>
            </a: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17</a:t>
            </a:fld>
            <a:endParaRPr lang="en-US" altLang="en-US" dirty="0"/>
          </a:p>
        </p:txBody>
      </p:sp>
      <p:graphicFrame>
        <p:nvGraphicFramePr>
          <p:cNvPr id="20" name="Content Placeholder 11"/>
          <p:cNvGraphicFramePr>
            <a:graphicFrameLocks noGrp="1"/>
          </p:cNvGraphicFramePr>
          <p:nvPr>
            <p:ph sz="quarter" idx="1"/>
          </p:nvPr>
        </p:nvGraphicFramePr>
        <p:xfrm>
          <a:off x="301625" y="1527175"/>
          <a:ext cx="850423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1" name="Straight Arrow Connector 20"/>
          <p:cNvCxnSpPr/>
          <p:nvPr/>
        </p:nvCxnSpPr>
        <p:spPr>
          <a:xfrm rot="5400000" flipH="1" flipV="1">
            <a:off x="-1637506" y="3466306"/>
            <a:ext cx="3733800" cy="1588"/>
          </a:xfrm>
          <a:prstGeom prst="straightConnector1">
            <a:avLst/>
          </a:prstGeom>
          <a:ln w="25400">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17"/>
          <p:cNvSpPr txBox="1">
            <a:spLocks noChangeArrowheads="1"/>
          </p:cNvSpPr>
          <p:nvPr/>
        </p:nvSpPr>
        <p:spPr bwMode="auto">
          <a:xfrm>
            <a:off x="304800" y="1676400"/>
            <a:ext cx="2370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Pipelined Instruction level</a:t>
            </a:r>
          </a:p>
        </p:txBody>
      </p:sp>
      <p:sp>
        <p:nvSpPr>
          <p:cNvPr id="23" name="TextBox 18"/>
          <p:cNvSpPr txBox="1">
            <a:spLocks noChangeArrowheads="1"/>
          </p:cNvSpPr>
          <p:nvPr/>
        </p:nvSpPr>
        <p:spPr bwMode="auto">
          <a:xfrm>
            <a:off x="304800" y="2362200"/>
            <a:ext cx="2214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Concurrent Thread level</a:t>
            </a:r>
          </a:p>
        </p:txBody>
      </p:sp>
      <p:sp>
        <p:nvSpPr>
          <p:cNvPr id="24" name="TextBox 19"/>
          <p:cNvSpPr txBox="1">
            <a:spLocks noChangeArrowheads="1"/>
          </p:cNvSpPr>
          <p:nvPr/>
        </p:nvSpPr>
        <p:spPr bwMode="auto">
          <a:xfrm>
            <a:off x="304800" y="2971800"/>
            <a:ext cx="185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Service Object level</a:t>
            </a:r>
          </a:p>
        </p:txBody>
      </p:sp>
      <p:sp>
        <p:nvSpPr>
          <p:cNvPr id="25" name="TextBox 20"/>
          <p:cNvSpPr txBox="1">
            <a:spLocks noChangeArrowheads="1"/>
          </p:cNvSpPr>
          <p:nvPr/>
        </p:nvSpPr>
        <p:spPr bwMode="auto">
          <a:xfrm>
            <a:off x="304800" y="3581400"/>
            <a:ext cx="1646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Indexed File level</a:t>
            </a:r>
          </a:p>
        </p:txBody>
      </p:sp>
      <p:sp>
        <p:nvSpPr>
          <p:cNvPr id="26" name="TextBox 21"/>
          <p:cNvSpPr txBox="1">
            <a:spLocks noChangeArrowheads="1"/>
          </p:cNvSpPr>
          <p:nvPr/>
        </p:nvSpPr>
        <p:spPr bwMode="auto">
          <a:xfrm>
            <a:off x="304800" y="4267200"/>
            <a:ext cx="1598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Mega Block level</a:t>
            </a:r>
          </a:p>
        </p:txBody>
      </p:sp>
      <p:sp>
        <p:nvSpPr>
          <p:cNvPr id="27" name="TextBox 22"/>
          <p:cNvSpPr txBox="1">
            <a:spLocks noChangeArrowheads="1"/>
          </p:cNvSpPr>
          <p:nvPr/>
        </p:nvSpPr>
        <p:spPr bwMode="auto">
          <a:xfrm>
            <a:off x="304800" y="4876800"/>
            <a:ext cx="191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Georgia" panose="02040502050405020303" pitchFamily="18" charset="0"/>
              </a:rPr>
              <a:t>Virtual System Level</a:t>
            </a:r>
          </a:p>
        </p:txBody>
      </p:sp>
      <p:sp>
        <p:nvSpPr>
          <p:cNvPr id="28" name="TextBox 23"/>
          <p:cNvSpPr txBox="1">
            <a:spLocks noChangeArrowheads="1"/>
          </p:cNvSpPr>
          <p:nvPr/>
        </p:nvSpPr>
        <p:spPr bwMode="auto">
          <a:xfrm>
            <a:off x="228600" y="1295400"/>
            <a:ext cx="147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FF0000"/>
                </a:solidFill>
                <a:latin typeface="Georgia" panose="02040502050405020303" pitchFamily="18" charset="0"/>
              </a:rPr>
              <a:t>Data size: small</a:t>
            </a:r>
          </a:p>
        </p:txBody>
      </p:sp>
      <p:sp>
        <p:nvSpPr>
          <p:cNvPr id="29" name="TextBox 24"/>
          <p:cNvSpPr txBox="1">
            <a:spLocks noChangeArrowheads="1"/>
          </p:cNvSpPr>
          <p:nvPr/>
        </p:nvSpPr>
        <p:spPr bwMode="auto">
          <a:xfrm>
            <a:off x="228600" y="5334000"/>
            <a:ext cx="1447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dirty="0">
                <a:solidFill>
                  <a:srgbClr val="FF0000"/>
                </a:solidFill>
                <a:latin typeface="Georgia" panose="02040502050405020303" pitchFamily="18" charset="0"/>
              </a:rPr>
              <a:t>Data size: large</a:t>
            </a:r>
          </a:p>
        </p:txBody>
      </p:sp>
      <p:sp>
        <p:nvSpPr>
          <p:cNvPr id="30" name="TextBox 29"/>
          <p:cNvSpPr txBox="1"/>
          <p:nvPr/>
        </p:nvSpPr>
        <p:spPr>
          <a:xfrm>
            <a:off x="299244" y="5943600"/>
            <a:ext cx="4387740" cy="307777"/>
          </a:xfrm>
          <a:prstGeom prst="rect">
            <a:avLst/>
          </a:prstGeom>
          <a:noFill/>
        </p:spPr>
        <p:txBody>
          <a:bodyPr wrap="none" rtlCol="0">
            <a:spAutoFit/>
          </a:bodyPr>
          <a:lstStyle/>
          <a:p>
            <a:r>
              <a:rPr lang="en-US" sz="1400" dirty="0" smtClean="0"/>
              <a:t>Source: </a:t>
            </a:r>
            <a:r>
              <a:rPr lang="en-US" sz="1400" dirty="0"/>
              <a:t>B.Ramamurthy &amp; </a:t>
            </a:r>
            <a:r>
              <a:rPr lang="en-US" sz="1400" dirty="0" smtClean="0"/>
              <a:t>K.Madurai, </a:t>
            </a:r>
            <a:r>
              <a:rPr lang="de-DE" sz="1400" dirty="0"/>
              <a:t>CCSCNE </a:t>
            </a:r>
            <a:r>
              <a:rPr lang="de-DE" sz="1400" dirty="0" smtClean="0"/>
              <a:t>2009</a:t>
            </a:r>
            <a:endParaRPr lang="en-US" sz="1400" dirty="0"/>
          </a:p>
        </p:txBody>
      </p:sp>
    </p:spTree>
    <p:extLst>
      <p:ext uri="{BB962C8B-B14F-4D97-AF65-F5344CB8AC3E}">
        <p14:creationId xmlns:p14="http://schemas.microsoft.com/office/powerpoint/2010/main" val="5564588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Date Placeholder 3"/>
          <p:cNvSpPr>
            <a:spLocks noGrp="1"/>
          </p:cNvSpPr>
          <p:nvPr>
            <p:ph type="dt" sz="quarter" idx="10"/>
          </p:nvPr>
        </p:nvSpPr>
        <p:spPr>
          <a:xfrm>
            <a:off x="457200" y="6245225"/>
            <a:ext cx="1447800"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13FD64D-E8D5-4B47-A4B0-10C0BD67DEE2}" type="datetime1">
              <a:rPr lang="en-US" altLang="en-US" sz="1400" smtClean="0"/>
              <a:pPr>
                <a:spcBef>
                  <a:spcPct val="0"/>
                </a:spcBef>
                <a:buFontTx/>
                <a:buNone/>
              </a:pPr>
              <a:t>6/26/2021</a:t>
            </a:fld>
            <a:endParaRPr lang="en-US" altLang="en-US" sz="1400" dirty="0" smtClean="0"/>
          </a:p>
        </p:txBody>
      </p:sp>
      <p:sp>
        <p:nvSpPr>
          <p:cNvPr id="6147" name="Rectangle 2"/>
          <p:cNvSpPr>
            <a:spLocks noGrp="1" noChangeArrowheads="1"/>
          </p:cNvSpPr>
          <p:nvPr>
            <p:ph type="title"/>
          </p:nvPr>
        </p:nvSpPr>
        <p:spPr/>
        <p:txBody>
          <a:bodyPr/>
          <a:lstStyle/>
          <a:p>
            <a:pPr eaLnBrk="1" hangingPunct="1"/>
            <a:r>
              <a:rPr lang="en-US" altLang="en-US" dirty="0" smtClean="0"/>
              <a:t>The Map Function</a:t>
            </a:r>
          </a:p>
        </p:txBody>
      </p:sp>
      <p:sp>
        <p:nvSpPr>
          <p:cNvPr id="6148" name="Rectangle 3"/>
          <p:cNvSpPr>
            <a:spLocks noGrp="1" noChangeArrowheads="1"/>
          </p:cNvSpPr>
          <p:nvPr>
            <p:ph type="body" idx="1"/>
          </p:nvPr>
        </p:nvSpPr>
        <p:spPr/>
        <p:txBody>
          <a:bodyPr/>
          <a:lstStyle/>
          <a:p>
            <a:pPr eaLnBrk="1" hangingPunct="1"/>
            <a:r>
              <a:rPr lang="en-US" altLang="en-US" sz="2000" dirty="0" smtClean="0"/>
              <a:t>A primitive of many </a:t>
            </a:r>
            <a:r>
              <a:rPr lang="en-US" altLang="en-US" sz="2000" i="1" dirty="0" smtClean="0"/>
              <a:t>functional programming languages </a:t>
            </a:r>
            <a:r>
              <a:rPr lang="en-US" altLang="en-US" sz="2000" dirty="0" smtClean="0"/>
              <a:t>(FPLs), e.g., Common Lisp</a:t>
            </a:r>
          </a:p>
          <a:p>
            <a:pPr lvl="1" eaLnBrk="1" hangingPunct="1"/>
            <a:r>
              <a:rPr lang="en-US" altLang="en-US" sz="1600" dirty="0" smtClean="0"/>
              <a:t>Operators in FPLs do </a:t>
            </a:r>
            <a:r>
              <a:rPr lang="en-US" altLang="en-US" sz="1600" u="sng" dirty="0" smtClean="0"/>
              <a:t>not</a:t>
            </a:r>
            <a:r>
              <a:rPr lang="en-US" altLang="en-US" sz="1600" dirty="0" smtClean="0"/>
              <a:t> modify the structure of the original data; rather, they create new data structures as their output</a:t>
            </a:r>
          </a:p>
          <a:p>
            <a:pPr eaLnBrk="1" hangingPunct="1"/>
            <a:r>
              <a:rPr lang="en-US" altLang="en-US" sz="2000" dirty="0" smtClean="0"/>
              <a:t>Map:</a:t>
            </a:r>
          </a:p>
          <a:p>
            <a:pPr lvl="1" eaLnBrk="1" hangingPunct="1"/>
            <a:r>
              <a:rPr lang="en-US" altLang="en-US" sz="1600" dirty="0" smtClean="0"/>
              <a:t>Applies a function to a set or list of elements; produces a new list</a:t>
            </a:r>
          </a:p>
          <a:p>
            <a:pPr lvl="1" eaLnBrk="1" hangingPunct="1"/>
            <a:r>
              <a:rPr lang="en-US" altLang="en-US" sz="1600" dirty="0" smtClean="0"/>
              <a:t>Ex: summing numbers in a list; filtering out values according to some criterion; counting # elements of a given type</a:t>
            </a:r>
          </a:p>
          <a:p>
            <a:pPr lvl="1" eaLnBrk="1" hangingPunct="1"/>
            <a:r>
              <a:rPr lang="en-US" altLang="en-US" sz="1600" dirty="0" smtClean="0"/>
              <a:t>For Big Data sets (e.g., TBytes or PBytes), split data set evenly across multiple processors and let each perform the map function</a:t>
            </a:r>
          </a:p>
        </p:txBody>
      </p:sp>
      <p:sp>
        <p:nvSpPr>
          <p:cNvPr id="6149"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4A10A69-859C-43A4-975D-D6EE4E799823}" type="slidenum">
              <a:rPr lang="en-US" altLang="en-US" sz="1400" smtClean="0"/>
              <a:pPr>
                <a:spcBef>
                  <a:spcPct val="0"/>
                </a:spcBef>
                <a:buFontTx/>
                <a:buNone/>
              </a:pPr>
              <a:t>18</a:t>
            </a:fld>
            <a:endParaRPr lang="en-US" altLang="en-US" sz="1400" dirty="0" smtClean="0"/>
          </a:p>
        </p:txBody>
      </p:sp>
      <p:sp>
        <p:nvSpPr>
          <p:cNvPr id="6150"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l="922" t="4839" r="56215" b="80646"/>
          <a:stretch>
            <a:fillRect/>
          </a:stretch>
        </p:blipFill>
        <p:spPr bwMode="auto">
          <a:xfrm>
            <a:off x="990600" y="4180114"/>
            <a:ext cx="6515100" cy="2030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Date Placeholder 3"/>
          <p:cNvSpPr>
            <a:spLocks noGrp="1"/>
          </p:cNvSpPr>
          <p:nvPr>
            <p:ph type="dt" sz="quarter" idx="10"/>
          </p:nvPr>
        </p:nvSpPr>
        <p:spPr>
          <a:xfrm>
            <a:off x="457200" y="6245225"/>
            <a:ext cx="1371600"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E2C6505-B56F-46C1-9784-CE3CBA8CC963}" type="datetime1">
              <a:rPr lang="en-US" altLang="en-US" sz="1400" smtClean="0"/>
              <a:pPr>
                <a:spcBef>
                  <a:spcPct val="0"/>
                </a:spcBef>
                <a:buFontTx/>
                <a:buNone/>
              </a:pPr>
              <a:t>6/26/2021</a:t>
            </a:fld>
            <a:endParaRPr lang="en-US" altLang="en-US" sz="1400" dirty="0" smtClean="0"/>
          </a:p>
        </p:txBody>
      </p:sp>
      <p:sp>
        <p:nvSpPr>
          <p:cNvPr id="8195" name="Rectangle 2"/>
          <p:cNvSpPr>
            <a:spLocks noGrp="1" noChangeArrowheads="1"/>
          </p:cNvSpPr>
          <p:nvPr>
            <p:ph type="title"/>
          </p:nvPr>
        </p:nvSpPr>
        <p:spPr/>
        <p:txBody>
          <a:bodyPr/>
          <a:lstStyle/>
          <a:p>
            <a:pPr eaLnBrk="1" hangingPunct="1"/>
            <a:r>
              <a:rPr lang="en-US" altLang="en-US" dirty="0" smtClean="0"/>
              <a:t>The Reduce Function</a:t>
            </a:r>
          </a:p>
        </p:txBody>
      </p:sp>
      <p:sp>
        <p:nvSpPr>
          <p:cNvPr id="8196" name="Rectangle 3"/>
          <p:cNvSpPr>
            <a:spLocks noGrp="1" noChangeArrowheads="1"/>
          </p:cNvSpPr>
          <p:nvPr>
            <p:ph type="body" idx="1"/>
          </p:nvPr>
        </p:nvSpPr>
        <p:spPr/>
        <p:txBody>
          <a:bodyPr/>
          <a:lstStyle/>
          <a:p>
            <a:pPr eaLnBrk="1" hangingPunct="1"/>
            <a:r>
              <a:rPr lang="en-US" altLang="en-US" sz="2000" dirty="0" smtClean="0"/>
              <a:t>Also a primitive of FPLs for many years</a:t>
            </a:r>
          </a:p>
          <a:p>
            <a:pPr eaLnBrk="1" hangingPunct="1"/>
            <a:r>
              <a:rPr lang="en-US" altLang="en-US" sz="2000" dirty="0" smtClean="0"/>
              <a:t>Takes the output of a map function and “reduces” the list or set according to some criteria</a:t>
            </a:r>
          </a:p>
          <a:p>
            <a:pPr lvl="1" eaLnBrk="1" hangingPunct="1"/>
            <a:r>
              <a:rPr lang="en-US" altLang="en-US" sz="1600" dirty="0" smtClean="0"/>
              <a:t>Taking a sorted list of numbers and counting the number of numbers in each decade or hundred</a:t>
            </a:r>
          </a:p>
          <a:p>
            <a:pPr eaLnBrk="1" hangingPunct="1"/>
            <a:r>
              <a:rPr lang="en-US" altLang="en-US" sz="2000" dirty="0" smtClean="0"/>
              <a:t>Distribute the map outputs across multiple processors and apply reduce to each set</a:t>
            </a:r>
          </a:p>
          <a:p>
            <a:pPr eaLnBrk="1" hangingPunct="1"/>
            <a:r>
              <a:rPr lang="en-US" altLang="en-US" sz="2000" dirty="0" smtClean="0"/>
              <a:t>Repeat as necessary, based on criteria</a:t>
            </a:r>
          </a:p>
        </p:txBody>
      </p:sp>
      <p:sp>
        <p:nvSpPr>
          <p:cNvPr id="819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FB2241F5-84AF-49E6-AE9D-E22CD1EE8CE7}" type="slidenum">
              <a:rPr lang="en-US" altLang="en-US" sz="1400" smtClean="0"/>
              <a:pPr>
                <a:spcBef>
                  <a:spcPct val="0"/>
                </a:spcBef>
                <a:buFontTx/>
                <a:buNone/>
              </a:pPr>
              <a:t>19</a:t>
            </a:fld>
            <a:endParaRPr lang="en-US" altLang="en-US" sz="1400" dirty="0" smtClean="0"/>
          </a:p>
        </p:txBody>
      </p:sp>
      <p:sp>
        <p:nvSpPr>
          <p:cNvPr id="8198"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l="830" t="22580" r="61411" b="64517"/>
          <a:stretch>
            <a:fillRect/>
          </a:stretch>
        </p:blipFill>
        <p:spPr bwMode="auto">
          <a:xfrm>
            <a:off x="838200" y="3886200"/>
            <a:ext cx="6248400" cy="196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smtClean="0"/>
              <a:t>Data Scalability</a:t>
            </a:r>
          </a:p>
        </p:txBody>
      </p:sp>
      <p:sp>
        <p:nvSpPr>
          <p:cNvPr id="3" name="Content Placeholder 2"/>
          <p:cNvSpPr>
            <a:spLocks noGrp="1"/>
          </p:cNvSpPr>
          <p:nvPr>
            <p:ph idx="1"/>
          </p:nvPr>
        </p:nvSpPr>
        <p:spPr/>
        <p:txBody>
          <a:bodyPr/>
          <a:lstStyle/>
          <a:p>
            <a:pPr>
              <a:defRPr/>
            </a:pPr>
            <a:r>
              <a:rPr lang="en-US" altLang="en-US" b="1" dirty="0" smtClean="0"/>
              <a:t>Search Engine</a:t>
            </a:r>
          </a:p>
          <a:p>
            <a:pPr lvl="1">
              <a:defRPr/>
            </a:pPr>
            <a:r>
              <a:rPr lang="en-US" altLang="en-US" dirty="0" smtClean="0"/>
              <a:t>10 KB / doc * 20 B docs = 200 TB</a:t>
            </a:r>
          </a:p>
          <a:p>
            <a:pPr lvl="1">
              <a:defRPr/>
            </a:pPr>
            <a:r>
              <a:rPr lang="en-US" altLang="en-US" dirty="0" smtClean="0"/>
              <a:t>Reindex every 30 days: 200 TB/30days = 6 TB/day</a:t>
            </a:r>
          </a:p>
          <a:p>
            <a:pPr>
              <a:defRPr/>
            </a:pPr>
            <a:r>
              <a:rPr lang="en-US" altLang="en-US" b="1" dirty="0" smtClean="0"/>
              <a:t>Log Processing / Data Warehousing</a:t>
            </a:r>
          </a:p>
          <a:p>
            <a:pPr lvl="1">
              <a:defRPr/>
            </a:pPr>
            <a:r>
              <a:rPr lang="en-US" altLang="en-US" dirty="0" smtClean="0"/>
              <a:t>0.</a:t>
            </a:r>
            <a:r>
              <a:rPr lang="en-US" altLang="zh-CN" dirty="0" smtClean="0">
                <a:ea typeface="SimSun" panose="02010600030101010101" pitchFamily="2" charset="-122"/>
              </a:rPr>
              <a:t>5 </a:t>
            </a:r>
            <a:r>
              <a:rPr lang="en-US" altLang="en-US" dirty="0" smtClean="0"/>
              <a:t>KB/events * 3B page view events/day = </a:t>
            </a:r>
            <a:r>
              <a:rPr lang="en-US" altLang="zh-CN" dirty="0" smtClean="0">
                <a:ea typeface="SimSun" panose="02010600030101010101" pitchFamily="2" charset="-122"/>
              </a:rPr>
              <a:t>1.5 </a:t>
            </a:r>
            <a:r>
              <a:rPr lang="en-US" altLang="en-US" dirty="0" smtClean="0"/>
              <a:t>TB/day</a:t>
            </a:r>
          </a:p>
          <a:p>
            <a:pPr lvl="1">
              <a:defRPr/>
            </a:pPr>
            <a:r>
              <a:rPr lang="en-US" altLang="en-US" dirty="0" smtClean="0"/>
              <a:t>100 M users * </a:t>
            </a:r>
            <a:r>
              <a:rPr lang="en-US" altLang="zh-CN" dirty="0" smtClean="0">
                <a:ea typeface="SimSun" panose="02010600030101010101" pitchFamily="2" charset="-122"/>
              </a:rPr>
              <a:t>5</a:t>
            </a:r>
            <a:r>
              <a:rPr lang="en-US" altLang="en-US" dirty="0" smtClean="0"/>
              <a:t> events * 100 feeds/event * 0.2 KB/feed  = </a:t>
            </a:r>
            <a:r>
              <a:rPr lang="en-US" altLang="zh-CN" dirty="0" smtClean="0">
                <a:ea typeface="SimSun" panose="02010600030101010101" pitchFamily="2" charset="-122"/>
              </a:rPr>
              <a:t>1 </a:t>
            </a:r>
            <a:r>
              <a:rPr lang="en-US" altLang="en-US" dirty="0" smtClean="0"/>
              <a:t>TB/day</a:t>
            </a:r>
            <a:endParaRPr lang="en-US" altLang="zh-CN" dirty="0" smtClean="0">
              <a:ea typeface="SimSun" panose="02010600030101010101" pitchFamily="2" charset="-122"/>
            </a:endParaRPr>
          </a:p>
          <a:p>
            <a:pPr>
              <a:defRPr/>
            </a:pPr>
            <a:r>
              <a:rPr lang="en-US" altLang="en-US" b="1" dirty="0" smtClean="0"/>
              <a:t>Multipliers: </a:t>
            </a:r>
            <a:r>
              <a:rPr lang="en-US" altLang="en-US" dirty="0" smtClean="0"/>
              <a:t>3 copies of data, 3-10 passes of raw data</a:t>
            </a:r>
            <a:endParaRPr lang="en-US" altLang="zh-CN" b="1" dirty="0" smtClean="0">
              <a:ea typeface="SimSun" panose="02010600030101010101" pitchFamily="2" charset="-122"/>
            </a:endParaRPr>
          </a:p>
          <a:p>
            <a:pPr>
              <a:defRPr/>
            </a:pPr>
            <a:r>
              <a:rPr lang="en-US" altLang="en-US" b="1" dirty="0" smtClean="0"/>
              <a:t>Processing Speed (Single Machine)</a:t>
            </a:r>
            <a:endParaRPr lang="en-US" altLang="zh-CN" b="1" dirty="0" smtClean="0">
              <a:ea typeface="SimSun" panose="02010600030101010101" pitchFamily="2" charset="-122"/>
            </a:endParaRPr>
          </a:p>
          <a:p>
            <a:pPr lvl="1">
              <a:defRPr/>
            </a:pPr>
            <a:r>
              <a:rPr lang="en-US" altLang="zh-CN" dirty="0" smtClean="0">
                <a:ea typeface="SimSun" panose="02010600030101010101" pitchFamily="2" charset="-122"/>
              </a:rPr>
              <a:t>2</a:t>
            </a:r>
            <a:r>
              <a:rPr lang="en-US" altLang="en-US" dirty="0" smtClean="0"/>
              <a:t>-</a:t>
            </a:r>
            <a:r>
              <a:rPr lang="en-US" altLang="zh-CN" dirty="0" smtClean="0">
                <a:ea typeface="SimSun" panose="02010600030101010101" pitchFamily="2" charset="-122"/>
              </a:rPr>
              <a:t>2</a:t>
            </a:r>
            <a:r>
              <a:rPr lang="en-US" altLang="en-US" dirty="0" smtClean="0"/>
              <a:t>0MB/second * 100 K seconds/day = 0.</a:t>
            </a:r>
            <a:r>
              <a:rPr lang="en-US" altLang="zh-CN" dirty="0" smtClean="0">
                <a:ea typeface="SimSun" panose="02010600030101010101" pitchFamily="2" charset="-122"/>
              </a:rPr>
              <a:t>2</a:t>
            </a:r>
            <a:r>
              <a:rPr lang="en-US" altLang="en-US" dirty="0" smtClean="0"/>
              <a:t>-</a:t>
            </a:r>
            <a:r>
              <a:rPr lang="en-US" altLang="zh-CN" dirty="0" smtClean="0">
                <a:ea typeface="SimSun" panose="02010600030101010101" pitchFamily="2" charset="-122"/>
              </a:rPr>
              <a:t>2</a:t>
            </a:r>
            <a:r>
              <a:rPr lang="en-US" altLang="en-US" dirty="0" smtClean="0"/>
              <a:t> TB/day</a:t>
            </a:r>
          </a:p>
          <a:p>
            <a:pPr>
              <a:defRPr/>
            </a:pPr>
            <a:endParaRPr lang="en-US" altLang="en-US" dirty="0"/>
          </a:p>
          <a:p>
            <a:pPr>
              <a:defRPr/>
            </a:pPr>
            <a:r>
              <a:rPr lang="en-US" altLang="en-US" dirty="0" smtClean="0">
                <a:solidFill>
                  <a:srgbClr val="FF0000"/>
                </a:solidFill>
              </a:rPr>
              <a:t>So, 1 Machine cannot do the job!</a:t>
            </a:r>
          </a:p>
          <a:p>
            <a:pPr marL="0" indent="0">
              <a:buFontTx/>
              <a:buNone/>
              <a:defRPr/>
            </a:pPr>
            <a:endParaRPr lang="en-US" dirty="0"/>
          </a:p>
        </p:txBody>
      </p:sp>
      <p:sp>
        <p:nvSpPr>
          <p:cNvPr id="512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BE18D5F-3E36-46F6-8E6F-E2524461E0F9}" type="datetime1">
              <a:rPr lang="en-US" altLang="en-US" sz="1400" smtClean="0"/>
              <a:pPr>
                <a:spcBef>
                  <a:spcPct val="0"/>
                </a:spcBef>
                <a:buFontTx/>
                <a:buNone/>
              </a:pPr>
              <a:t>6/26/2021</a:t>
            </a:fld>
            <a:endParaRPr lang="en-US" altLang="en-US" sz="1400" dirty="0" smtClean="0"/>
          </a:p>
        </p:txBody>
      </p:sp>
      <p:sp>
        <p:nvSpPr>
          <p:cNvPr id="512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512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6-</a:t>
            </a:r>
            <a:fld id="{1CCFAD4C-2CEB-4AB2-8CB1-B2AD8FB5C509}" type="slidenum">
              <a:rPr lang="en-US" altLang="en-US" sz="1400" smtClean="0"/>
              <a:pPr>
                <a:spcBef>
                  <a:spcPct val="0"/>
                </a:spcBef>
                <a:buFontTx/>
                <a:buNone/>
              </a:pPr>
              <a:t>2</a:t>
            </a:fld>
            <a:endParaRPr lang="en-US" altLang="en-US" sz="1400" dirty="0" smtClean="0"/>
          </a:p>
        </p:txBody>
      </p:sp>
    </p:spTree>
    <p:extLst>
      <p:ext uri="{BB962C8B-B14F-4D97-AF65-F5344CB8AC3E}">
        <p14:creationId xmlns:p14="http://schemas.microsoft.com/office/powerpoint/2010/main" val="38004219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dirty="0" smtClean="0"/>
              <a:t>Basic MapReduce Concepts</a:t>
            </a:r>
          </a:p>
        </p:txBody>
      </p:sp>
      <p:sp>
        <p:nvSpPr>
          <p:cNvPr id="16387" name="Rectangle 3"/>
          <p:cNvSpPr>
            <a:spLocks noGrp="1" noChangeArrowheads="1"/>
          </p:cNvSpPr>
          <p:nvPr>
            <p:ph type="body" idx="1"/>
          </p:nvPr>
        </p:nvSpPr>
        <p:spPr/>
        <p:txBody>
          <a:bodyPr/>
          <a:lstStyle/>
          <a:p>
            <a:pPr eaLnBrk="1" hangingPunct="1"/>
            <a:r>
              <a:rPr lang="en-US" altLang="en-US" sz="1800" b="1" dirty="0" smtClean="0"/>
              <a:t>Applications are written in high-level code</a:t>
            </a:r>
          </a:p>
          <a:p>
            <a:pPr lvl="1" eaLnBrk="1" hangingPunct="1"/>
            <a:r>
              <a:rPr lang="en-US" altLang="en-US" sz="1600" dirty="0" smtClean="0"/>
              <a:t>Developers don’t have to worry about network programming, temporal dependencies, etc.</a:t>
            </a:r>
          </a:p>
          <a:p>
            <a:pPr eaLnBrk="1" hangingPunct="1"/>
            <a:r>
              <a:rPr lang="en-US" altLang="en-US" sz="1800" b="1" dirty="0" smtClean="0"/>
              <a:t>Data is spread among machines in advance</a:t>
            </a:r>
          </a:p>
          <a:p>
            <a:pPr lvl="1" eaLnBrk="1" hangingPunct="1"/>
            <a:r>
              <a:rPr lang="en-US" altLang="en-US" sz="1600" dirty="0" smtClean="0"/>
              <a:t>Computation happens where the data is stored, wherever possible</a:t>
            </a:r>
          </a:p>
          <a:p>
            <a:pPr lvl="1" eaLnBrk="1" hangingPunct="1"/>
            <a:r>
              <a:rPr lang="en-US" altLang="en-US" sz="1600" dirty="0" smtClean="0"/>
              <a:t>Data is replicated multiple times on the system for increased availability and reliability</a:t>
            </a:r>
          </a:p>
          <a:p>
            <a:pPr eaLnBrk="1" hangingPunct="1">
              <a:lnSpc>
                <a:spcPct val="90000"/>
              </a:lnSpc>
              <a:defRPr/>
            </a:pPr>
            <a:r>
              <a:rPr lang="en-US" altLang="en-US" sz="1800" b="1" dirty="0"/>
              <a:t>Concept of </a:t>
            </a:r>
            <a:r>
              <a:rPr lang="en-US" altLang="en-US" sz="1800" b="1" i="1" dirty="0"/>
              <a:t>Data Sharding </a:t>
            </a:r>
            <a:r>
              <a:rPr lang="en-US" altLang="en-US" sz="1800" b="1" dirty="0"/>
              <a:t>– “Shared Nothing”</a:t>
            </a:r>
          </a:p>
          <a:p>
            <a:pPr lvl="1" eaLnBrk="1" hangingPunct="1">
              <a:lnSpc>
                <a:spcPct val="90000"/>
              </a:lnSpc>
              <a:defRPr/>
            </a:pPr>
            <a:r>
              <a:rPr lang="en-US" altLang="en-US" sz="1600" dirty="0"/>
              <a:t>Decompose</a:t>
            </a:r>
            <a:r>
              <a:rPr lang="en-US" altLang="en-US" sz="1400" dirty="0"/>
              <a:t> </a:t>
            </a:r>
            <a:r>
              <a:rPr lang="en-US" altLang="ja-JP" sz="1600" dirty="0" smtClean="0">
                <a:ea typeface="ＭＳ Ｐゴシック" panose="020B0600070205080204" pitchFamily="34" charset="-128"/>
              </a:rPr>
              <a:t>input data into </a:t>
            </a:r>
            <a:r>
              <a:rPr lang="en-US" altLang="ja-JP" sz="1600" dirty="0">
                <a:ea typeface="ＭＳ Ｐゴシック" panose="020B0600070205080204" pitchFamily="34" charset="-128"/>
              </a:rPr>
              <a:t>smaller chunks called </a:t>
            </a:r>
            <a:r>
              <a:rPr lang="en-US" altLang="en-US" sz="1600" dirty="0"/>
              <a:t>“</a:t>
            </a:r>
            <a:r>
              <a:rPr lang="en-US" altLang="ja-JP" sz="1600" b="1" dirty="0">
                <a:ea typeface="ＭＳ Ｐゴシック" panose="020B0600070205080204" pitchFamily="34" charset="-128"/>
              </a:rPr>
              <a:t>shards</a:t>
            </a:r>
            <a:r>
              <a:rPr lang="en-US" altLang="en-US" sz="1600" dirty="0"/>
              <a:t>”</a:t>
            </a:r>
            <a:endParaRPr lang="en-US" altLang="ja-JP" sz="1600" dirty="0">
              <a:ea typeface="ＭＳ Ｐゴシック" panose="020B0600070205080204" pitchFamily="34" charset="-128"/>
            </a:endParaRPr>
          </a:p>
          <a:p>
            <a:pPr lvl="1" eaLnBrk="1" hangingPunct="1">
              <a:lnSpc>
                <a:spcPct val="90000"/>
              </a:lnSpc>
              <a:defRPr/>
            </a:pPr>
            <a:r>
              <a:rPr lang="en-US" altLang="ja-JP" sz="1600" dirty="0">
                <a:ea typeface="ＭＳ Ｐゴシック" panose="020B0600070205080204" pitchFamily="34" charset="-128"/>
              </a:rPr>
              <a:t>Spread them across a number of distributed servers.</a:t>
            </a:r>
          </a:p>
          <a:p>
            <a:pPr lvl="1" eaLnBrk="1" hangingPunct="1">
              <a:lnSpc>
                <a:spcPct val="90000"/>
              </a:lnSpc>
              <a:defRPr/>
            </a:pPr>
            <a:r>
              <a:rPr lang="en-US" altLang="ja-JP" sz="1600" dirty="0">
                <a:ea typeface="ＭＳ Ｐゴシック" panose="020B0600070205080204" pitchFamily="34" charset="-128"/>
              </a:rPr>
              <a:t>Advantages and Disadvantages:</a:t>
            </a:r>
          </a:p>
          <a:p>
            <a:pPr lvl="2" eaLnBrk="1" hangingPunct="1">
              <a:lnSpc>
                <a:spcPct val="90000"/>
              </a:lnSpc>
              <a:defRPr/>
            </a:pPr>
            <a:r>
              <a:rPr lang="en-US" altLang="en-US" sz="1400" dirty="0"/>
              <a:t>Difficult to write shard’ing code</a:t>
            </a:r>
          </a:p>
          <a:p>
            <a:pPr lvl="2" eaLnBrk="1" hangingPunct="1">
              <a:lnSpc>
                <a:spcPct val="90000"/>
              </a:lnSpc>
              <a:defRPr/>
            </a:pPr>
            <a:r>
              <a:rPr lang="en-US" altLang="en-US" sz="1400" dirty="0"/>
              <a:t>Hadoop data breaks across arbitrary boundaries</a:t>
            </a:r>
          </a:p>
          <a:p>
            <a:pPr lvl="2" eaLnBrk="1" hangingPunct="1">
              <a:lnSpc>
                <a:spcPct val="90000"/>
              </a:lnSpc>
              <a:defRPr/>
            </a:pPr>
            <a:r>
              <a:rPr lang="en-US" altLang="en-US" sz="1400" dirty="0"/>
              <a:t>No interaction among </a:t>
            </a:r>
            <a:r>
              <a:rPr lang="en-US" altLang="en-US" sz="1400" dirty="0" smtClean="0"/>
              <a:t>shards</a:t>
            </a:r>
          </a:p>
          <a:p>
            <a:pPr eaLnBrk="1" hangingPunct="1"/>
            <a:r>
              <a:rPr lang="en-US" altLang="en-US" sz="1800" b="1" dirty="0"/>
              <a:t>Nodes talk to each other as little as possible</a:t>
            </a:r>
          </a:p>
          <a:p>
            <a:pPr lvl="1" eaLnBrk="1" hangingPunct="1"/>
            <a:r>
              <a:rPr lang="en-US" altLang="en-US" sz="1600" dirty="0"/>
              <a:t>Developers should not write code which communicates between </a:t>
            </a:r>
            <a:r>
              <a:rPr lang="en-US" altLang="en-US" sz="1600" dirty="0" smtClean="0"/>
              <a:t>nodes</a:t>
            </a:r>
            <a:endParaRPr lang="en-US" altLang="en-US" dirty="0"/>
          </a:p>
          <a:p>
            <a:pPr lvl="1" eaLnBrk="1" hangingPunct="1"/>
            <a:endParaRPr lang="en-US" altLang="en-US" sz="1800" dirty="0" smtClean="0"/>
          </a:p>
          <a:p>
            <a:pPr eaLnBrk="1" hangingPunct="1"/>
            <a:endParaRPr lang="en-US" altLang="en-US" dirty="0" smtClean="0"/>
          </a:p>
        </p:txBody>
      </p:sp>
      <p:sp>
        <p:nvSpPr>
          <p:cNvPr id="1638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01C16F01-BEEA-4AC8-B1BF-7818BE5657D9}" type="slidenum">
              <a:rPr lang="en-US" altLang="en-US" sz="1400" smtClean="0"/>
              <a:pPr>
                <a:spcBef>
                  <a:spcPct val="0"/>
                </a:spcBef>
                <a:buFontTx/>
                <a:buNone/>
              </a:pPr>
              <a:t>20</a:t>
            </a:fld>
            <a:endParaRPr lang="en-US" altLang="en-US" sz="1400" dirty="0" smtClean="0"/>
          </a:p>
        </p:txBody>
      </p:sp>
      <p:sp>
        <p:nvSpPr>
          <p:cNvPr id="16389"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16390"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6B32A7B-5AA5-4433-990B-47CB95181B7D}" type="datetime1">
              <a:rPr lang="en-US" altLang="en-US" sz="1400" smtClean="0"/>
              <a:pPr>
                <a:spcBef>
                  <a:spcPct val="0"/>
                </a:spcBef>
                <a:buFontTx/>
                <a:buNone/>
              </a:pPr>
              <a:t>6/26/2021</a:t>
            </a:fld>
            <a:endParaRPr lang="en-US" altLang="en-US" sz="1400" dirty="0" smtClean="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Local Aggregation?</a:t>
            </a:r>
            <a:endParaRPr lang="en-US" dirty="0"/>
          </a:p>
        </p:txBody>
      </p:sp>
      <p:sp>
        <p:nvSpPr>
          <p:cNvPr id="3" name="Content Placeholder 2"/>
          <p:cNvSpPr>
            <a:spLocks noGrp="1"/>
          </p:cNvSpPr>
          <p:nvPr>
            <p:ph idx="1"/>
          </p:nvPr>
        </p:nvSpPr>
        <p:spPr/>
        <p:txBody>
          <a:bodyPr/>
          <a:lstStyle/>
          <a:p>
            <a:pPr eaLnBrk="1" hangingPunct="1">
              <a:lnSpc>
                <a:spcPct val="90000"/>
              </a:lnSpc>
            </a:pPr>
            <a:r>
              <a:rPr lang="en-US" altLang="en-US" sz="2800" dirty="0"/>
              <a:t>Ideal scaling characteristics:</a:t>
            </a:r>
          </a:p>
          <a:p>
            <a:pPr lvl="1" eaLnBrk="1" hangingPunct="1">
              <a:lnSpc>
                <a:spcPct val="90000"/>
              </a:lnSpc>
            </a:pPr>
            <a:r>
              <a:rPr lang="en-US" altLang="en-US" sz="2400" b="1" dirty="0" smtClean="0">
                <a:solidFill>
                  <a:srgbClr val="FF0000"/>
                </a:solidFill>
              </a:rPr>
              <a:t>Axiom: Twice </a:t>
            </a:r>
            <a:r>
              <a:rPr lang="en-US" altLang="en-US" sz="2400" b="1" dirty="0">
                <a:solidFill>
                  <a:srgbClr val="FF0000"/>
                </a:solidFill>
              </a:rPr>
              <a:t>the data, </a:t>
            </a:r>
            <a:r>
              <a:rPr lang="en-US" altLang="en-US" sz="2400" b="1" dirty="0" smtClean="0">
                <a:solidFill>
                  <a:srgbClr val="FF0000"/>
                </a:solidFill>
              </a:rPr>
              <a:t>(at least) twice </a:t>
            </a:r>
            <a:r>
              <a:rPr lang="en-US" altLang="en-US" sz="2400" b="1" dirty="0">
                <a:solidFill>
                  <a:srgbClr val="FF0000"/>
                </a:solidFill>
              </a:rPr>
              <a:t>the running time</a:t>
            </a:r>
          </a:p>
          <a:p>
            <a:pPr lvl="1" eaLnBrk="1" hangingPunct="1">
              <a:lnSpc>
                <a:spcPct val="90000"/>
              </a:lnSpc>
            </a:pPr>
            <a:r>
              <a:rPr lang="en-US" altLang="en-US" sz="2400" b="1" dirty="0" smtClean="0">
                <a:solidFill>
                  <a:srgbClr val="FF0000"/>
                </a:solidFill>
              </a:rPr>
              <a:t>Axiom: Twice </a:t>
            </a:r>
            <a:r>
              <a:rPr lang="en-US" altLang="en-US" sz="2400" b="1" dirty="0">
                <a:solidFill>
                  <a:srgbClr val="FF0000"/>
                </a:solidFill>
              </a:rPr>
              <a:t>the resources, </a:t>
            </a:r>
            <a:r>
              <a:rPr lang="en-US" altLang="en-US" sz="2400" b="1" dirty="0" smtClean="0">
                <a:solidFill>
                  <a:srgbClr val="FF0000"/>
                </a:solidFill>
              </a:rPr>
              <a:t>(at most) half </a:t>
            </a:r>
            <a:r>
              <a:rPr lang="en-US" altLang="en-US" sz="2400" b="1" dirty="0">
                <a:solidFill>
                  <a:srgbClr val="FF0000"/>
                </a:solidFill>
              </a:rPr>
              <a:t>the running time</a:t>
            </a:r>
          </a:p>
          <a:p>
            <a:pPr eaLnBrk="1" hangingPunct="1">
              <a:lnSpc>
                <a:spcPct val="90000"/>
              </a:lnSpc>
            </a:pPr>
            <a:r>
              <a:rPr lang="en-US" altLang="en-US" sz="2800" dirty="0"/>
              <a:t>Why can’t we achieve this?</a:t>
            </a:r>
          </a:p>
          <a:p>
            <a:pPr lvl="1" eaLnBrk="1" hangingPunct="1">
              <a:lnSpc>
                <a:spcPct val="90000"/>
              </a:lnSpc>
            </a:pPr>
            <a:r>
              <a:rPr lang="en-US" altLang="en-US" sz="2400" dirty="0"/>
              <a:t>Synchronization requires communication</a:t>
            </a:r>
          </a:p>
          <a:p>
            <a:pPr lvl="1" eaLnBrk="1" hangingPunct="1">
              <a:lnSpc>
                <a:spcPct val="90000"/>
              </a:lnSpc>
            </a:pPr>
            <a:r>
              <a:rPr lang="en-US" altLang="en-US" sz="2400" dirty="0"/>
              <a:t>Communication kills performance</a:t>
            </a:r>
          </a:p>
          <a:p>
            <a:pPr eaLnBrk="1" hangingPunct="1">
              <a:lnSpc>
                <a:spcPct val="90000"/>
              </a:lnSpc>
            </a:pPr>
            <a:r>
              <a:rPr lang="en-US" altLang="en-US" sz="2800" dirty="0"/>
              <a:t>Thus… avoid communication!</a:t>
            </a:r>
          </a:p>
          <a:p>
            <a:pPr lvl="1" eaLnBrk="1" hangingPunct="1">
              <a:lnSpc>
                <a:spcPct val="90000"/>
              </a:lnSpc>
            </a:pPr>
            <a:r>
              <a:rPr lang="en-US" altLang="en-US" sz="2400" dirty="0"/>
              <a:t>Reduce intermediate data via local aggregation</a:t>
            </a:r>
          </a:p>
          <a:p>
            <a:pPr lvl="1" eaLnBrk="1" hangingPunct="1">
              <a:lnSpc>
                <a:spcPct val="90000"/>
              </a:lnSpc>
            </a:pPr>
            <a:r>
              <a:rPr lang="en-US" altLang="en-US" sz="2400" dirty="0"/>
              <a:t>Combiners can help</a:t>
            </a:r>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21</a:t>
            </a:fld>
            <a:endParaRPr lang="en-US" altLang="en-US" dirty="0"/>
          </a:p>
        </p:txBody>
      </p:sp>
    </p:spTree>
    <p:extLst>
      <p:ext uri="{BB962C8B-B14F-4D97-AF65-F5344CB8AC3E}">
        <p14:creationId xmlns:p14="http://schemas.microsoft.com/office/powerpoint/2010/main" val="2509005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en-US" dirty="0" smtClean="0"/>
              <a:t>MapReduce Programming Model</a:t>
            </a:r>
          </a:p>
        </p:txBody>
      </p:sp>
      <p:sp>
        <p:nvSpPr>
          <p:cNvPr id="38915" name="Rectangle 3"/>
          <p:cNvSpPr>
            <a:spLocks noGrp="1" noChangeArrowheads="1"/>
          </p:cNvSpPr>
          <p:nvPr>
            <p:ph type="body" idx="1"/>
          </p:nvPr>
        </p:nvSpPr>
        <p:spPr/>
        <p:txBody>
          <a:bodyPr/>
          <a:lstStyle/>
          <a:p>
            <a:pPr eaLnBrk="1" hangingPunct="1"/>
            <a:r>
              <a:rPr lang="en-US" altLang="en-US" dirty="0" smtClean="0"/>
              <a:t>Determine if the problem is </a:t>
            </a:r>
            <a:r>
              <a:rPr lang="en-US" altLang="en-US" u="sng" dirty="0" smtClean="0"/>
              <a:t>parallelizable</a:t>
            </a:r>
            <a:r>
              <a:rPr lang="en-US" altLang="en-US" dirty="0" smtClean="0"/>
              <a:t> and </a:t>
            </a:r>
            <a:r>
              <a:rPr lang="en-US" altLang="en-US" u="sng" dirty="0" smtClean="0"/>
              <a:t>solvable</a:t>
            </a:r>
            <a:r>
              <a:rPr lang="en-US" altLang="en-US" dirty="0" smtClean="0"/>
              <a:t> using MapReduce.</a:t>
            </a:r>
          </a:p>
          <a:p>
            <a:pPr eaLnBrk="1" hangingPunct="1"/>
            <a:r>
              <a:rPr lang="en-US" altLang="en-US" dirty="0" smtClean="0"/>
              <a:t>Design and implement solution as Mapper classes and a Reducer class. </a:t>
            </a:r>
          </a:p>
          <a:p>
            <a:pPr eaLnBrk="1" hangingPunct="1"/>
            <a:r>
              <a:rPr lang="en-US" altLang="en-US" dirty="0" smtClean="0"/>
              <a:t>Compile the source code with Hadoop core.</a:t>
            </a:r>
          </a:p>
          <a:p>
            <a:pPr eaLnBrk="1" hangingPunct="1"/>
            <a:r>
              <a:rPr lang="en-US" altLang="en-US" dirty="0" smtClean="0"/>
              <a:t>Package the code as a jar executable.</a:t>
            </a:r>
          </a:p>
          <a:p>
            <a:pPr eaLnBrk="1" hangingPunct="1"/>
            <a:r>
              <a:rPr lang="en-US" altLang="en-US" dirty="0" smtClean="0"/>
              <a:t>Configure the application (job) as to the number of mappers and reducers (tasks), input and output streams</a:t>
            </a:r>
          </a:p>
          <a:p>
            <a:pPr eaLnBrk="1" hangingPunct="1"/>
            <a:r>
              <a:rPr lang="en-US" altLang="en-US" dirty="0" smtClean="0"/>
              <a:t>Load the data (or use it on previously available data)</a:t>
            </a:r>
          </a:p>
          <a:p>
            <a:pPr eaLnBrk="1" hangingPunct="1"/>
            <a:r>
              <a:rPr lang="en-US" altLang="en-US" dirty="0" smtClean="0"/>
              <a:t>Launch the job and monitor.</a:t>
            </a:r>
          </a:p>
          <a:p>
            <a:pPr eaLnBrk="1" hangingPunct="1"/>
            <a:r>
              <a:rPr lang="en-US" altLang="en-US" dirty="0" smtClean="0"/>
              <a:t>Study the result.</a:t>
            </a:r>
          </a:p>
        </p:txBody>
      </p:sp>
      <p:sp>
        <p:nvSpPr>
          <p:cNvPr id="38916"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B720E7CC-2595-471B-9AD0-95C2E6A415CB}" type="slidenum">
              <a:rPr lang="en-US" altLang="en-US" sz="1400" smtClean="0"/>
              <a:pPr>
                <a:spcBef>
                  <a:spcPct val="0"/>
                </a:spcBef>
                <a:buFontTx/>
                <a:buNone/>
              </a:pPr>
              <a:t>22</a:t>
            </a:fld>
            <a:endParaRPr lang="en-US" altLang="en-US" sz="1400" dirty="0" smtClean="0"/>
          </a:p>
        </p:txBody>
      </p:sp>
      <p:sp>
        <p:nvSpPr>
          <p:cNvPr id="38917"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8918"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4ADBC2A-16D0-4EE2-BCEC-94E2D1ED536D}" type="datetime1">
              <a:rPr lang="en-US" altLang="en-US" sz="1400" smtClean="0"/>
              <a:pPr>
                <a:spcBef>
                  <a:spcPct val="0"/>
                </a:spcBef>
                <a:buFontTx/>
                <a:buNone/>
              </a:pPr>
              <a:t>6/26/2021</a:t>
            </a:fld>
            <a:endParaRPr lang="en-US" altLang="en-US" sz="1400"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en-US" dirty="0" smtClean="0"/>
              <a:t>MapReduce Basics</a:t>
            </a:r>
          </a:p>
        </p:txBody>
      </p:sp>
      <p:sp>
        <p:nvSpPr>
          <p:cNvPr id="18435" name="Rectangle 3"/>
          <p:cNvSpPr>
            <a:spLocks noGrp="1" noChangeArrowheads="1"/>
          </p:cNvSpPr>
          <p:nvPr>
            <p:ph type="body" idx="1"/>
          </p:nvPr>
        </p:nvSpPr>
        <p:spPr>
          <a:xfrm>
            <a:off x="457200" y="1066800"/>
            <a:ext cx="8229600" cy="1066800"/>
          </a:xfrm>
        </p:spPr>
        <p:txBody>
          <a:bodyPr/>
          <a:lstStyle/>
          <a:p>
            <a:pPr eaLnBrk="1" hangingPunct="1">
              <a:lnSpc>
                <a:spcPct val="80000"/>
              </a:lnSpc>
            </a:pPr>
            <a:r>
              <a:rPr lang="en-US" altLang="en-US" sz="2000" dirty="0" smtClean="0"/>
              <a:t>Based on </a:t>
            </a:r>
            <a:r>
              <a:rPr lang="en-US" altLang="en-US" sz="2000" i="1" dirty="0" smtClean="0"/>
              <a:t>acyclic data flow</a:t>
            </a:r>
            <a:r>
              <a:rPr lang="en-US" altLang="en-US" sz="2000" dirty="0" smtClean="0"/>
              <a:t> from stable storage to stable storage</a:t>
            </a:r>
          </a:p>
          <a:p>
            <a:pPr eaLnBrk="1" hangingPunct="1">
              <a:lnSpc>
                <a:spcPct val="80000"/>
              </a:lnSpc>
            </a:pPr>
            <a:r>
              <a:rPr lang="en-US" altLang="en-US" sz="2000" dirty="0" smtClean="0"/>
              <a:t>Runtime can decide where to run tasks and automatically recover from failures.</a:t>
            </a:r>
          </a:p>
        </p:txBody>
      </p:sp>
      <p:sp>
        <p:nvSpPr>
          <p:cNvPr id="1843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8AF5FCB-1971-4372-8420-38999F4DF7F3}" type="slidenum">
              <a:rPr lang="en-US" altLang="en-US" sz="1400" smtClean="0"/>
              <a:pPr>
                <a:spcBef>
                  <a:spcPct val="0"/>
                </a:spcBef>
                <a:buFontTx/>
                <a:buNone/>
              </a:pPr>
              <a:t>23</a:t>
            </a:fld>
            <a:endParaRPr lang="en-US" altLang="en-US" sz="1400" dirty="0" smtClean="0"/>
          </a:p>
        </p:txBody>
      </p:sp>
      <p:sp>
        <p:nvSpPr>
          <p:cNvPr id="18438"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EF40E26-5E3A-4555-A471-32815EBC298A}" type="datetime1">
              <a:rPr lang="en-US" altLang="en-US" sz="1400" smtClean="0"/>
              <a:pPr>
                <a:spcBef>
                  <a:spcPct val="0"/>
                </a:spcBef>
                <a:buFontTx/>
                <a:buNone/>
              </a:pPr>
              <a:t>6/26/2021</a:t>
            </a:fld>
            <a:endParaRPr lang="en-US" altLang="en-US" sz="1400" dirty="0" smtClean="0"/>
          </a:p>
        </p:txBody>
      </p:sp>
      <p:sp>
        <p:nvSpPr>
          <p:cNvPr id="18439"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2" name="Rectangle 1"/>
          <p:cNvSpPr/>
          <p:nvPr/>
        </p:nvSpPr>
        <p:spPr>
          <a:xfrm>
            <a:off x="914400" y="5113338"/>
            <a:ext cx="7086600" cy="646331"/>
          </a:xfrm>
          <a:prstGeom prst="rect">
            <a:avLst/>
          </a:prstGeom>
        </p:spPr>
        <p:txBody>
          <a:bodyPr wrap="square">
            <a:spAutoFit/>
          </a:bodyPr>
          <a:lstStyle/>
          <a:p>
            <a:pPr lvl="1"/>
            <a:r>
              <a:rPr lang="en-US" altLang="zh-CN" dirty="0"/>
              <a:t>“Moving computations is cheaper than moving data.”</a:t>
            </a:r>
          </a:p>
          <a:p>
            <a:pPr lvl="1"/>
            <a:endParaRPr lang="en-US" altLang="zh-CN" dirty="0"/>
          </a:p>
        </p:txBody>
      </p:sp>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154" y="2057400"/>
            <a:ext cx="7200900" cy="295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r>
              <a:rPr lang="en-US" altLang="en-US" dirty="0" smtClean="0"/>
              <a:t>Generalized Map/Reduce</a:t>
            </a:r>
          </a:p>
        </p:txBody>
      </p:sp>
      <p:sp>
        <p:nvSpPr>
          <p:cNvPr id="19460" name="Rectangle 5"/>
          <p:cNvSpPr>
            <a:spLocks noChangeArrowheads="1"/>
          </p:cNvSpPr>
          <p:nvPr/>
        </p:nvSpPr>
        <p:spPr bwMode="auto">
          <a:xfrm rot="-5400000">
            <a:off x="-958057" y="3472657"/>
            <a:ext cx="3287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ko-KR" sz="1400" dirty="0">
                <a:ea typeface="Gulim" pitchFamily="34" charset="-127"/>
                <a:cs typeface="Arial" panose="020B0604020202020204" pitchFamily="34" charset="0"/>
              </a:rPr>
              <a:t>(from White, Yeh, Lin, and Davis 2010) </a:t>
            </a:r>
          </a:p>
        </p:txBody>
      </p:sp>
      <p:sp>
        <p:nvSpPr>
          <p:cNvPr id="1946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78376F70-3C9A-46CE-B50D-31FAF0C55EFF}" type="slidenum">
              <a:rPr lang="en-US" altLang="en-US" sz="1400" smtClean="0"/>
              <a:pPr>
                <a:spcBef>
                  <a:spcPct val="0"/>
                </a:spcBef>
                <a:buFontTx/>
                <a:buNone/>
              </a:pPr>
              <a:t>24</a:t>
            </a:fld>
            <a:endParaRPr lang="en-US" altLang="en-US" sz="1400" dirty="0" smtClean="0"/>
          </a:p>
        </p:txBody>
      </p:sp>
      <p:sp>
        <p:nvSpPr>
          <p:cNvPr id="19462"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FA2A0BA-6B0A-45F9-8121-B528E4B4C268}" type="datetime1">
              <a:rPr lang="en-US" altLang="en-US" sz="1400" smtClean="0"/>
              <a:pPr>
                <a:spcBef>
                  <a:spcPct val="0"/>
                </a:spcBef>
                <a:buFontTx/>
                <a:buNone/>
              </a:pPr>
              <a:t>6/26/2021</a:t>
            </a:fld>
            <a:endParaRPr lang="en-US" altLang="en-US" sz="1400" dirty="0" smtClean="0"/>
          </a:p>
        </p:txBody>
      </p:sp>
      <p:sp>
        <p:nvSpPr>
          <p:cNvPr id="19463"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2" name="Picture 1"/>
          <p:cNvPicPr>
            <a:picLocks noChangeAspect="1"/>
          </p:cNvPicPr>
          <p:nvPr/>
        </p:nvPicPr>
        <p:blipFill>
          <a:blip r:embed="rId3"/>
          <a:stretch>
            <a:fillRect/>
          </a:stretch>
        </p:blipFill>
        <p:spPr>
          <a:xfrm>
            <a:off x="2514600" y="1130965"/>
            <a:ext cx="4357687" cy="495225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Shuffle and Sort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25</a:t>
            </a:fld>
            <a:endParaRPr lang="en-US" altLang="en-US" dirty="0"/>
          </a:p>
        </p:txBody>
      </p:sp>
      <p:pic>
        <p:nvPicPr>
          <p:cNvPr id="7" name="Picture 1" descr="mapreducedetail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89129"/>
            <a:ext cx="8686800" cy="3892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0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ltLang="en-US" dirty="0" smtClean="0"/>
              <a:t>MapReduce Paradigm</a:t>
            </a:r>
          </a:p>
        </p:txBody>
      </p:sp>
      <p:sp>
        <p:nvSpPr>
          <p:cNvPr id="19459" name="Rectangle 3"/>
          <p:cNvSpPr>
            <a:spLocks noGrp="1" noChangeArrowheads="1"/>
          </p:cNvSpPr>
          <p:nvPr>
            <p:ph type="body" idx="1"/>
          </p:nvPr>
        </p:nvSpPr>
        <p:spPr/>
        <p:txBody>
          <a:bodyPr/>
          <a:lstStyle/>
          <a:p>
            <a:pPr eaLnBrk="1" hangingPunct="1">
              <a:defRPr/>
            </a:pPr>
            <a:r>
              <a:rPr lang="en-US" altLang="en-US" sz="2000" dirty="0" smtClean="0"/>
              <a:t>A complete MapReduce job consists of code for the mapper, reducer, combiner, and partitioner, along with job configuration parameters.</a:t>
            </a:r>
          </a:p>
          <a:p>
            <a:pPr lvl="1" eaLnBrk="1" hangingPunct="1">
              <a:defRPr/>
            </a:pPr>
            <a:r>
              <a:rPr lang="en-US" altLang="en-US" sz="1600" dirty="0" smtClean="0"/>
              <a:t>Input is a set of &lt;key, value&gt; pairs</a:t>
            </a:r>
          </a:p>
          <a:p>
            <a:pPr lvl="1" eaLnBrk="1" hangingPunct="1">
              <a:defRPr/>
            </a:pPr>
            <a:r>
              <a:rPr lang="en-US" altLang="en-US" sz="1600" dirty="0" smtClean="0"/>
              <a:t>Mappers and Reducers are primarily used (see next pages)</a:t>
            </a:r>
          </a:p>
          <a:p>
            <a:pPr lvl="1" eaLnBrk="1" hangingPunct="1">
              <a:defRPr/>
            </a:pPr>
            <a:r>
              <a:rPr lang="en-US" altLang="en-US" sz="1600" dirty="0" smtClean="0"/>
              <a:t>Combiner</a:t>
            </a:r>
          </a:p>
          <a:p>
            <a:pPr lvl="2" eaLnBrk="1" hangingPunct="1">
              <a:defRPr/>
            </a:pPr>
            <a:r>
              <a:rPr lang="en-US" altLang="en-US" sz="1600" dirty="0" smtClean="0"/>
              <a:t>Acts like a mini-Reducer on a single machine</a:t>
            </a:r>
          </a:p>
          <a:p>
            <a:pPr lvl="2" eaLnBrk="1" hangingPunct="1">
              <a:defRPr/>
            </a:pPr>
            <a:r>
              <a:rPr lang="en-US" altLang="en-US" sz="1600" dirty="0" smtClean="0"/>
              <a:t>Condenses like keys on a single machine</a:t>
            </a:r>
          </a:p>
          <a:p>
            <a:pPr lvl="2" eaLnBrk="1" hangingPunct="1">
              <a:defRPr/>
            </a:pPr>
            <a:r>
              <a:rPr lang="en-US" altLang="en-US" sz="1600" dirty="0" smtClean="0"/>
              <a:t>Typically, only run a combiner if you are running out of memory</a:t>
            </a:r>
          </a:p>
          <a:p>
            <a:pPr lvl="1" eaLnBrk="1" hangingPunct="1">
              <a:defRPr/>
            </a:pPr>
            <a:r>
              <a:rPr lang="en-US" altLang="en-US" sz="1600" dirty="0" smtClean="0"/>
              <a:t>Partitioner</a:t>
            </a:r>
          </a:p>
          <a:p>
            <a:pPr lvl="2" eaLnBrk="1" hangingPunct="1">
              <a:defRPr/>
            </a:pPr>
            <a:r>
              <a:rPr lang="en-US" altLang="en-US" sz="1600" dirty="0" smtClean="0"/>
              <a:t>Determines what reduce task a &lt;K,V&gt; pair is sent to by hashing the key module the number of reducer tasks</a:t>
            </a:r>
            <a:endParaRPr lang="en-US" altLang="en-US" dirty="0" smtClean="0"/>
          </a:p>
          <a:p>
            <a:pPr eaLnBrk="1" hangingPunct="1">
              <a:lnSpc>
                <a:spcPct val="90000"/>
              </a:lnSpc>
              <a:defRPr/>
            </a:pPr>
            <a:r>
              <a:rPr lang="en-US" altLang="en-US" sz="2000" dirty="0" smtClean="0"/>
              <a:t>Mappers and Reducers typically execute on the same server</a:t>
            </a:r>
          </a:p>
          <a:p>
            <a:pPr eaLnBrk="1" hangingPunct="1">
              <a:lnSpc>
                <a:spcPct val="90000"/>
              </a:lnSpc>
              <a:defRPr/>
            </a:pPr>
            <a:r>
              <a:rPr lang="en-US" altLang="en-US" sz="2000" dirty="0" smtClean="0"/>
              <a:t>Mappers and Reducers may have side effects</a:t>
            </a:r>
          </a:p>
          <a:p>
            <a:pPr lvl="1" eaLnBrk="1" hangingPunct="1">
              <a:lnSpc>
                <a:spcPct val="90000"/>
              </a:lnSpc>
              <a:defRPr/>
            </a:pPr>
            <a:r>
              <a:rPr lang="en-US" altLang="en-US" sz="1800" dirty="0" smtClean="0"/>
              <a:t>This allows for sharing information between iterations</a:t>
            </a:r>
          </a:p>
          <a:p>
            <a:pPr lvl="1" eaLnBrk="1" hangingPunct="1">
              <a:lnSpc>
                <a:spcPct val="80000"/>
              </a:lnSpc>
              <a:defRPr/>
            </a:pPr>
            <a:r>
              <a:rPr lang="en-US" altLang="en-US" sz="1800" dirty="0" smtClean="0"/>
              <a:t>The execution framework</a:t>
            </a:r>
            <a:r>
              <a:rPr lang="en-US" altLang="en-US" sz="1800" b="1" dirty="0" smtClean="0"/>
              <a:t> </a:t>
            </a:r>
            <a:r>
              <a:rPr lang="en-US" altLang="en-US" sz="1800" dirty="0" smtClean="0"/>
              <a:t>handles everything else.</a:t>
            </a:r>
          </a:p>
          <a:p>
            <a:pPr marL="0" indent="0" eaLnBrk="1" hangingPunct="1">
              <a:lnSpc>
                <a:spcPct val="90000"/>
              </a:lnSpc>
              <a:buFontTx/>
              <a:buNone/>
              <a:defRPr/>
            </a:pPr>
            <a:endParaRPr lang="en-US" altLang="en-US" sz="2300" dirty="0" smtClean="0"/>
          </a:p>
          <a:p>
            <a:pPr eaLnBrk="1" hangingPunct="1">
              <a:defRPr/>
            </a:pPr>
            <a:endParaRPr lang="en-US" altLang="en-US" dirty="0" smtClean="0"/>
          </a:p>
        </p:txBody>
      </p:sp>
      <p:sp>
        <p:nvSpPr>
          <p:cNvPr id="2048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BA3FA674-2347-496C-867A-87EB738DD47D}" type="slidenum">
              <a:rPr lang="en-US" altLang="en-US" sz="1400" smtClean="0"/>
              <a:pPr>
                <a:spcBef>
                  <a:spcPct val="0"/>
                </a:spcBef>
                <a:buFontTx/>
                <a:buNone/>
              </a:pPr>
              <a:t>26</a:t>
            </a:fld>
            <a:endParaRPr lang="en-US" altLang="en-US" sz="1400" dirty="0" smtClean="0"/>
          </a:p>
        </p:txBody>
      </p:sp>
      <p:sp>
        <p:nvSpPr>
          <p:cNvPr id="20485"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A2593F4-8377-401A-A5D5-9A2215B0D047}" type="datetime1">
              <a:rPr lang="en-US" altLang="en-US" sz="1400" smtClean="0"/>
              <a:pPr>
                <a:spcBef>
                  <a:spcPct val="0"/>
                </a:spcBef>
                <a:buFontTx/>
                <a:buNone/>
              </a:pPr>
              <a:t>6/26/2021</a:t>
            </a:fld>
            <a:endParaRPr lang="en-US" altLang="en-US" sz="1400" dirty="0" smtClean="0"/>
          </a:p>
        </p:txBody>
      </p:sp>
      <p:sp>
        <p:nvSpPr>
          <p:cNvPr id="20486"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dirty="0" smtClean="0"/>
              <a:t>Mapper - I</a:t>
            </a:r>
          </a:p>
        </p:txBody>
      </p:sp>
      <p:sp>
        <p:nvSpPr>
          <p:cNvPr id="25603" name="Rectangle 3"/>
          <p:cNvSpPr>
            <a:spLocks noGrp="1" noChangeArrowheads="1"/>
          </p:cNvSpPr>
          <p:nvPr>
            <p:ph type="body" idx="1"/>
          </p:nvPr>
        </p:nvSpPr>
        <p:spPr/>
        <p:txBody>
          <a:bodyPr/>
          <a:lstStyle/>
          <a:p>
            <a:pPr eaLnBrk="1" hangingPunct="1"/>
            <a:r>
              <a:rPr lang="en-US" altLang="en-US" sz="2000" b="1" dirty="0" smtClean="0"/>
              <a:t>Mapper</a:t>
            </a:r>
            <a:r>
              <a:rPr lang="en-US" altLang="en-US" sz="2000" dirty="0" smtClean="0"/>
              <a:t>:</a:t>
            </a:r>
          </a:p>
          <a:p>
            <a:pPr lvl="1" eaLnBrk="1" hangingPunct="1"/>
            <a:r>
              <a:rPr lang="en-US" altLang="en-US" sz="1800" dirty="0" smtClean="0"/>
              <a:t>The Mapper reads data in the form of key/value pairs from HDFS</a:t>
            </a:r>
          </a:p>
          <a:p>
            <a:pPr lvl="1" eaLnBrk="1" hangingPunct="1"/>
            <a:r>
              <a:rPr lang="en-US" altLang="en-US" sz="1800" dirty="0" smtClean="0"/>
              <a:t>It outputs zero or more key/value pairs</a:t>
            </a:r>
          </a:p>
          <a:p>
            <a:pPr lvl="2" eaLnBrk="1" hangingPunct="1"/>
            <a:r>
              <a:rPr lang="en-US" altLang="en-US" sz="1600" i="1" dirty="0" smtClean="0"/>
              <a:t>map(in_key, in_value) -&gt; (inter_key, inter_value) list</a:t>
            </a:r>
            <a:endParaRPr lang="en-US" altLang="en-US" sz="1600" dirty="0" smtClean="0"/>
          </a:p>
          <a:p>
            <a:pPr lvl="1" eaLnBrk="1" hangingPunct="1"/>
            <a:r>
              <a:rPr lang="en-US" altLang="en-US" sz="1800" dirty="0" smtClean="0"/>
              <a:t>The output must be in the form of key/value and is put in HDFS</a:t>
            </a:r>
          </a:p>
          <a:p>
            <a:pPr eaLnBrk="1" hangingPunct="1"/>
            <a:r>
              <a:rPr lang="en-US" altLang="en-US" sz="2000" dirty="0" smtClean="0"/>
              <a:t>Multiple Mappers run in parallel, each processing a portion of the input data</a:t>
            </a:r>
          </a:p>
          <a:p>
            <a:pPr lvl="1" eaLnBrk="1" hangingPunct="1"/>
            <a:r>
              <a:rPr lang="en-US" altLang="en-US" sz="1800" dirty="0" smtClean="0"/>
              <a:t>Barriers require and enforce all Mappers to complete their tasks before Reducers start.</a:t>
            </a:r>
          </a:p>
          <a:p>
            <a:pPr marL="273050" indent="-273050" eaLnBrk="1" hangingPunct="1">
              <a:buFont typeface="Wingdings 2" panose="05020102010507070707" pitchFamily="18" charset="2"/>
              <a:buChar char=""/>
            </a:pPr>
            <a:r>
              <a:rPr lang="en-US" altLang="en-US" sz="2000" dirty="0" smtClean="0"/>
              <a:t>Good </a:t>
            </a:r>
            <a:r>
              <a:rPr lang="en-US" altLang="en-US" sz="2000" dirty="0"/>
              <a:t>for very large scale data: giga-, tera-, petabytes, but exabytes?</a:t>
            </a:r>
          </a:p>
          <a:p>
            <a:pPr marL="273050" indent="-273050" eaLnBrk="1" hangingPunct="1">
              <a:buFont typeface="Wingdings 2" panose="05020102010507070707" pitchFamily="18" charset="2"/>
              <a:buChar char=""/>
            </a:pPr>
            <a:r>
              <a:rPr lang="en-US" altLang="en-US" sz="2000" dirty="0"/>
              <a:t>Write once and read many data: allows for parallelism without </a:t>
            </a:r>
            <a:r>
              <a:rPr lang="en-US" altLang="en-US" sz="2000" dirty="0" smtClean="0"/>
              <a:t>mutexes</a:t>
            </a:r>
          </a:p>
          <a:p>
            <a:pPr marL="273050" indent="-273050" eaLnBrk="1" hangingPunct="1">
              <a:buFont typeface="Wingdings 2" panose="05020102010507070707" pitchFamily="18" charset="2"/>
              <a:buChar char=""/>
            </a:pPr>
            <a:r>
              <a:rPr lang="en-US" altLang="en-US" sz="2000" dirty="0"/>
              <a:t>Number of map tasks </a:t>
            </a:r>
            <a:r>
              <a:rPr lang="en-US" altLang="en-US" sz="2000" dirty="0" smtClean="0"/>
              <a:t>is </a:t>
            </a:r>
            <a:r>
              <a:rPr lang="en-US" altLang="en-US" sz="2000" dirty="0"/>
              <a:t>configurable.</a:t>
            </a:r>
          </a:p>
          <a:p>
            <a:pPr marL="273050" indent="-273050" eaLnBrk="1" hangingPunct="1">
              <a:buFont typeface="Wingdings 2" panose="05020102010507070707" pitchFamily="18" charset="2"/>
              <a:buChar char=""/>
            </a:pPr>
            <a:endParaRPr lang="en-US" altLang="en-US" sz="2000" dirty="0"/>
          </a:p>
          <a:p>
            <a:pPr eaLnBrk="1" hangingPunct="1"/>
            <a:endParaRPr lang="en-US" altLang="en-US" sz="2200" dirty="0" smtClean="0"/>
          </a:p>
        </p:txBody>
      </p:sp>
      <p:sp>
        <p:nvSpPr>
          <p:cNvPr id="256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BF62F9A9-B4F6-4BF6-84F6-ED0C76AE92A7}" type="slidenum">
              <a:rPr lang="en-US" altLang="en-US" sz="1400" smtClean="0"/>
              <a:pPr>
                <a:spcBef>
                  <a:spcPct val="0"/>
                </a:spcBef>
                <a:buFontTx/>
                <a:buNone/>
              </a:pPr>
              <a:t>27</a:t>
            </a:fld>
            <a:endParaRPr lang="en-US" altLang="en-US" sz="1400" dirty="0" smtClean="0"/>
          </a:p>
        </p:txBody>
      </p:sp>
      <p:sp>
        <p:nvSpPr>
          <p:cNvPr id="25605"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4E6997B9-78A2-4335-AAE1-2B10CB5344BA}" type="datetime1">
              <a:rPr lang="en-US" altLang="en-US" sz="1400" smtClean="0"/>
              <a:pPr>
                <a:spcBef>
                  <a:spcPct val="0"/>
                </a:spcBef>
                <a:buFontTx/>
                <a:buNone/>
              </a:pPr>
              <a:t>6/26/2021</a:t>
            </a:fld>
            <a:endParaRPr lang="en-US" altLang="en-US" sz="1400" dirty="0" smtClean="0"/>
          </a:p>
        </p:txBody>
      </p:sp>
      <p:sp>
        <p:nvSpPr>
          <p:cNvPr id="25606"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smtClean="0"/>
              <a:t>A Look at WordCount</a:t>
            </a:r>
          </a:p>
        </p:txBody>
      </p:sp>
      <p:sp>
        <p:nvSpPr>
          <p:cNvPr id="2662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65A4F86-BDD3-49ED-814B-B636C035D82F}" type="datetime1">
              <a:rPr lang="en-US" altLang="en-US" sz="1400" smtClean="0"/>
              <a:pPr>
                <a:spcBef>
                  <a:spcPct val="0"/>
                </a:spcBef>
                <a:buFontTx/>
                <a:buNone/>
              </a:pPr>
              <a:t>6/26/2021</a:t>
            </a:fld>
            <a:endParaRPr lang="en-US" altLang="en-US" sz="1400" dirty="0" smtClean="0"/>
          </a:p>
        </p:txBody>
      </p:sp>
      <p:sp>
        <p:nvSpPr>
          <p:cNvPr id="2662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DA243029-542F-4BDD-AF9E-33269CD4E2C5}" type="slidenum">
              <a:rPr lang="en-US" altLang="en-US" sz="1400" smtClean="0"/>
              <a:pPr>
                <a:spcBef>
                  <a:spcPct val="0"/>
                </a:spcBef>
                <a:buFontTx/>
                <a:buNone/>
              </a:pPr>
              <a:t>28</a:t>
            </a:fld>
            <a:endParaRPr lang="en-US" altLang="en-US" sz="1400" dirty="0" smtClean="0"/>
          </a:p>
        </p:txBody>
      </p:sp>
      <p:sp>
        <p:nvSpPr>
          <p:cNvPr id="26630"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8" name="Picture 2"/>
          <p:cNvPicPr>
            <a:picLocks noChangeAspect="1" noChangeArrowheads="1"/>
          </p:cNvPicPr>
          <p:nvPr/>
        </p:nvPicPr>
        <p:blipFill>
          <a:blip r:embed="rId3" cstate="print"/>
          <a:srcRect/>
          <a:stretch>
            <a:fillRect/>
          </a:stretch>
        </p:blipFill>
        <p:spPr bwMode="auto">
          <a:xfrm>
            <a:off x="533400" y="1143000"/>
            <a:ext cx="8372475" cy="48768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ltLang="en-US" dirty="0" smtClean="0"/>
              <a:t>MapReduce Example: Mapping</a:t>
            </a:r>
          </a:p>
        </p:txBody>
      </p:sp>
      <p:sp>
        <p:nvSpPr>
          <p:cNvPr id="27651" name="Rectangle 3"/>
          <p:cNvSpPr>
            <a:spLocks noGrp="1" noChangeArrowheads="1"/>
          </p:cNvSpPr>
          <p:nvPr>
            <p:ph type="body" idx="1"/>
          </p:nvPr>
        </p:nvSpPr>
        <p:spPr>
          <a:xfrm>
            <a:off x="457200" y="1066800"/>
            <a:ext cx="8229600" cy="5059363"/>
          </a:xfrm>
        </p:spPr>
        <p:txBody>
          <a:bodyPr/>
          <a:lstStyle/>
          <a:p>
            <a:pPr eaLnBrk="1" hangingPunct="1">
              <a:lnSpc>
                <a:spcPct val="80000"/>
              </a:lnSpc>
              <a:buFont typeface="Wingdings 2" panose="05020102010507070707" pitchFamily="18" charset="2"/>
              <a:buNone/>
            </a:pPr>
            <a:r>
              <a:rPr lang="en-US" altLang="en-US" sz="1800" dirty="0" smtClean="0"/>
              <a:t>This is a cat</a:t>
            </a:r>
          </a:p>
          <a:p>
            <a:pPr eaLnBrk="1" hangingPunct="1">
              <a:lnSpc>
                <a:spcPct val="80000"/>
              </a:lnSpc>
              <a:buFont typeface="Wingdings 2" panose="05020102010507070707" pitchFamily="18" charset="2"/>
              <a:buNone/>
            </a:pPr>
            <a:r>
              <a:rPr lang="en-US" altLang="en-US" sz="1800" dirty="0" smtClean="0"/>
              <a:t>Cat sits on a roof</a:t>
            </a:r>
          </a:p>
          <a:p>
            <a:pPr eaLnBrk="1" hangingPunct="1">
              <a:lnSpc>
                <a:spcPct val="80000"/>
              </a:lnSpc>
              <a:buFont typeface="Wingdings 2" panose="05020102010507070707" pitchFamily="18" charset="2"/>
              <a:buNone/>
            </a:pPr>
            <a:r>
              <a:rPr lang="en-US" altLang="en-US" sz="1800" dirty="0" smtClean="0"/>
              <a:t>&lt;this 1&gt; &lt;is 1&gt; &lt;a &lt;1,1,&gt;&gt; &lt;cat &lt;1,1&gt;&gt; &lt;sits 1&gt; &lt;on 1&gt; &lt;roof  1&gt;</a:t>
            </a:r>
          </a:p>
          <a:p>
            <a:pPr eaLnBrk="1" hangingPunct="1">
              <a:lnSpc>
                <a:spcPct val="80000"/>
              </a:lnSpc>
              <a:buFont typeface="Wingdings 2" panose="05020102010507070707" pitchFamily="18" charset="2"/>
              <a:buNone/>
            </a:pPr>
            <a:endParaRPr lang="en-US" altLang="en-US" sz="1800" dirty="0" smtClean="0"/>
          </a:p>
          <a:p>
            <a:pPr eaLnBrk="1" hangingPunct="1">
              <a:lnSpc>
                <a:spcPct val="80000"/>
              </a:lnSpc>
              <a:buFont typeface="Wingdings 2" panose="05020102010507070707" pitchFamily="18" charset="2"/>
              <a:buNone/>
            </a:pPr>
            <a:r>
              <a:rPr lang="en-US" altLang="en-US" sz="1800" dirty="0" smtClean="0"/>
              <a:t>The roof is a tin roof</a:t>
            </a:r>
          </a:p>
          <a:p>
            <a:pPr eaLnBrk="1" hangingPunct="1">
              <a:lnSpc>
                <a:spcPct val="80000"/>
              </a:lnSpc>
              <a:buFont typeface="Wingdings 2" panose="05020102010507070707" pitchFamily="18" charset="2"/>
              <a:buNone/>
            </a:pPr>
            <a:r>
              <a:rPr lang="en-US" altLang="en-US" sz="1800" dirty="0" smtClean="0"/>
              <a:t>There is a tin can on the roof</a:t>
            </a:r>
          </a:p>
          <a:p>
            <a:pPr eaLnBrk="1" hangingPunct="1">
              <a:lnSpc>
                <a:spcPct val="80000"/>
              </a:lnSpc>
              <a:buFont typeface="Wingdings 2" panose="05020102010507070707" pitchFamily="18" charset="2"/>
              <a:buNone/>
            </a:pPr>
            <a:r>
              <a:rPr lang="en-US" altLang="en-US" sz="1800" dirty="0" smtClean="0"/>
              <a:t>&lt;the &lt;1,1&gt;&gt; &lt;roof &lt;1,1,1&gt;&gt; &lt;is &lt;1,1&gt;&gt; &lt;a &lt;1,1&gt;&gt; &lt;tin &lt;1,1&gt;&gt; &lt;then 1&gt; &lt;can 1&gt; &lt;on 1&gt;</a:t>
            </a:r>
          </a:p>
          <a:p>
            <a:pPr eaLnBrk="1" hangingPunct="1">
              <a:lnSpc>
                <a:spcPct val="80000"/>
              </a:lnSpc>
              <a:buFont typeface="Wingdings 2" panose="05020102010507070707" pitchFamily="18" charset="2"/>
              <a:buNone/>
            </a:pPr>
            <a:endParaRPr lang="en-US" altLang="en-US" sz="1800" dirty="0" smtClean="0"/>
          </a:p>
          <a:p>
            <a:pPr eaLnBrk="1" hangingPunct="1">
              <a:lnSpc>
                <a:spcPct val="80000"/>
              </a:lnSpc>
              <a:buFont typeface="Wingdings 2" panose="05020102010507070707" pitchFamily="18" charset="2"/>
              <a:buNone/>
            </a:pPr>
            <a:r>
              <a:rPr lang="en-US" altLang="en-US" sz="1800" dirty="0" smtClean="0"/>
              <a:t>Cat kicks the can</a:t>
            </a:r>
          </a:p>
          <a:p>
            <a:pPr eaLnBrk="1" hangingPunct="1">
              <a:lnSpc>
                <a:spcPct val="80000"/>
              </a:lnSpc>
              <a:buFont typeface="Wingdings 2" panose="05020102010507070707" pitchFamily="18" charset="2"/>
              <a:buNone/>
            </a:pPr>
            <a:r>
              <a:rPr lang="en-US" altLang="en-US" sz="1800" dirty="0" smtClean="0"/>
              <a:t>It rolls on the roof and falls on the next roof</a:t>
            </a:r>
          </a:p>
          <a:p>
            <a:pPr eaLnBrk="1" hangingPunct="1">
              <a:lnSpc>
                <a:spcPct val="80000"/>
              </a:lnSpc>
              <a:buFont typeface="Wingdings 2" panose="05020102010507070707" pitchFamily="18" charset="2"/>
              <a:buNone/>
            </a:pPr>
            <a:r>
              <a:rPr lang="en-US" altLang="en-US" sz="1800" dirty="0" smtClean="0"/>
              <a:t>&lt;cat 1&gt; &lt;kicks 1&gt; &lt;the &lt;1,1&gt;&gt; &lt;can 1&gt; &lt;it 1&gt; &lt;roll 1&gt; &lt;on &lt;1,1&gt;&gt; &lt;roof &lt;1,1&gt;&gt; &lt;and 1&gt; &lt;falls 1&gt; &lt;next 1&gt;</a:t>
            </a:r>
          </a:p>
          <a:p>
            <a:pPr eaLnBrk="1" hangingPunct="1">
              <a:lnSpc>
                <a:spcPct val="80000"/>
              </a:lnSpc>
              <a:buFont typeface="Wingdings 2" panose="05020102010507070707" pitchFamily="18" charset="2"/>
              <a:buNone/>
            </a:pPr>
            <a:endParaRPr lang="en-US" altLang="en-US" sz="1800" dirty="0" smtClean="0"/>
          </a:p>
          <a:p>
            <a:pPr eaLnBrk="1" hangingPunct="1">
              <a:lnSpc>
                <a:spcPct val="80000"/>
              </a:lnSpc>
              <a:buFont typeface="Wingdings 2" panose="05020102010507070707" pitchFamily="18" charset="2"/>
              <a:buNone/>
            </a:pPr>
            <a:r>
              <a:rPr lang="en-US" altLang="en-US" sz="1800" dirty="0" smtClean="0"/>
              <a:t>The cat rolls too</a:t>
            </a:r>
          </a:p>
          <a:p>
            <a:pPr eaLnBrk="1" hangingPunct="1">
              <a:lnSpc>
                <a:spcPct val="80000"/>
              </a:lnSpc>
              <a:buFont typeface="Wingdings 2" panose="05020102010507070707" pitchFamily="18" charset="2"/>
              <a:buNone/>
            </a:pPr>
            <a:r>
              <a:rPr lang="en-US" altLang="en-US" sz="1800" dirty="0" smtClean="0"/>
              <a:t>It sits on the can</a:t>
            </a:r>
          </a:p>
          <a:p>
            <a:pPr eaLnBrk="1" hangingPunct="1">
              <a:lnSpc>
                <a:spcPct val="80000"/>
              </a:lnSpc>
              <a:buFont typeface="Wingdings 2" panose="05020102010507070707" pitchFamily="18" charset="2"/>
              <a:buNone/>
            </a:pPr>
            <a:r>
              <a:rPr lang="en-US" altLang="en-US" sz="1800" dirty="0" smtClean="0"/>
              <a:t>&lt;the &lt;1,1&gt;&gt; &lt;cat 1&gt; &lt;rolls 1&gt; &lt;too 1&gt; &lt;it 1&gt; &lt;sits 1&gt; &lt;on 1&gt; &lt;cat 1&gt;</a:t>
            </a:r>
          </a:p>
        </p:txBody>
      </p:sp>
      <p:sp>
        <p:nvSpPr>
          <p:cNvPr id="27652" name="Text Box 4"/>
          <p:cNvSpPr txBox="1">
            <a:spLocks noChangeArrowheads="1"/>
          </p:cNvSpPr>
          <p:nvPr/>
        </p:nvSpPr>
        <p:spPr bwMode="auto">
          <a:xfrm>
            <a:off x="517525" y="5751513"/>
            <a:ext cx="666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cs typeface="Arial" panose="020B0604020202020204" pitchFamily="34" charset="0"/>
              </a:rPr>
              <a:t>Note: just tally occurrences in inputs to yield an integer or vector</a:t>
            </a:r>
          </a:p>
        </p:txBody>
      </p:sp>
      <p:sp>
        <p:nvSpPr>
          <p:cNvPr id="27653" name="Line 5"/>
          <p:cNvSpPr>
            <a:spLocks noChangeShapeType="1"/>
          </p:cNvSpPr>
          <p:nvPr/>
        </p:nvSpPr>
        <p:spPr bwMode="auto">
          <a:xfrm flipH="1" flipV="1">
            <a:off x="5334000" y="5486400"/>
            <a:ext cx="457200" cy="3048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7654" name="Arc 6"/>
          <p:cNvSpPr>
            <a:spLocks/>
          </p:cNvSpPr>
          <p:nvPr/>
        </p:nvSpPr>
        <p:spPr bwMode="auto">
          <a:xfrm flipV="1">
            <a:off x="6934200" y="4343400"/>
            <a:ext cx="914400" cy="1524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65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70E1B220-09FD-4112-951D-14DA89B7B22C}" type="slidenum">
              <a:rPr lang="en-US" altLang="en-US" sz="1400" smtClean="0"/>
              <a:pPr>
                <a:spcBef>
                  <a:spcPct val="0"/>
                </a:spcBef>
                <a:buFontTx/>
                <a:buNone/>
              </a:pPr>
              <a:t>29</a:t>
            </a:fld>
            <a:endParaRPr lang="en-US" altLang="en-US" sz="1400" dirty="0" smtClean="0"/>
          </a:p>
        </p:txBody>
      </p:sp>
      <p:sp>
        <p:nvSpPr>
          <p:cNvPr id="27656" name="Date Placeholder 5"/>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31D2A2A-DAD2-4C32-848A-6C55CD1E1269}" type="datetime1">
              <a:rPr lang="en-US" altLang="en-US" sz="1400" smtClean="0"/>
              <a:pPr>
                <a:spcBef>
                  <a:spcPct val="0"/>
                </a:spcBef>
                <a:buFontTx/>
                <a:buNone/>
              </a:pPr>
              <a:t>6/26/2021</a:t>
            </a:fld>
            <a:endParaRPr lang="en-US" altLang="en-US" sz="1400" dirty="0" smtClean="0"/>
          </a:p>
        </p:txBody>
      </p:sp>
      <p:sp>
        <p:nvSpPr>
          <p:cNvPr id="27657"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en-US" dirty="0" smtClean="0"/>
              <a:t>What is Hadoop?</a:t>
            </a:r>
          </a:p>
        </p:txBody>
      </p:sp>
      <p:sp>
        <p:nvSpPr>
          <p:cNvPr id="11267" name="Shape 103"/>
          <p:cNvSpPr>
            <a:spLocks noChangeArrowheads="1"/>
          </p:cNvSpPr>
          <p:nvPr/>
        </p:nvSpPr>
        <p:spPr bwMode="auto">
          <a:xfrm>
            <a:off x="3276600" y="1066800"/>
            <a:ext cx="5549900" cy="39624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1800" dirty="0"/>
          </a:p>
        </p:txBody>
      </p:sp>
      <p:sp>
        <p:nvSpPr>
          <p:cNvPr id="11268" name="Shape 104"/>
          <p:cNvSpPr txBox="1">
            <a:spLocks noChangeArrowheads="1"/>
          </p:cNvSpPr>
          <p:nvPr/>
        </p:nvSpPr>
        <p:spPr bwMode="auto">
          <a:xfrm>
            <a:off x="443023" y="2133600"/>
            <a:ext cx="2882900" cy="261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600" b="1" dirty="0"/>
              <a:t>Hadoop provides</a:t>
            </a:r>
            <a:r>
              <a:rPr lang="en-US" altLang="en-US" sz="1600" dirty="0"/>
              <a:t>: a reliable shared storage and analysis </a:t>
            </a:r>
            <a:r>
              <a:rPr lang="en-US" altLang="en-US" sz="1600" dirty="0" smtClean="0"/>
              <a:t>system.</a:t>
            </a:r>
          </a:p>
          <a:p>
            <a:pPr eaLnBrk="1" hangingPunct="1">
              <a:spcBef>
                <a:spcPct val="0"/>
              </a:spcBef>
              <a:buFontTx/>
              <a:buNone/>
            </a:pPr>
            <a:endParaRPr lang="en-US" altLang="en-US" sz="1600" dirty="0"/>
          </a:p>
          <a:p>
            <a:pPr eaLnBrk="1" hangingPunct="1">
              <a:spcBef>
                <a:spcPct val="0"/>
              </a:spcBef>
              <a:buFontTx/>
              <a:buNone/>
            </a:pPr>
            <a:r>
              <a:rPr lang="en-US" altLang="en-US" sz="1600" dirty="0" smtClean="0"/>
              <a:t>The </a:t>
            </a:r>
            <a:r>
              <a:rPr lang="en-US" altLang="en-US" sz="1600" dirty="0"/>
              <a:t>storage is provided by HDFS and analysis by </a:t>
            </a:r>
            <a:r>
              <a:rPr lang="en-US" altLang="en-US" sz="1600" dirty="0" smtClean="0"/>
              <a:t>MapReduce.</a:t>
            </a:r>
          </a:p>
          <a:p>
            <a:pPr eaLnBrk="1" hangingPunct="1">
              <a:spcBef>
                <a:spcPct val="0"/>
              </a:spcBef>
              <a:buFontTx/>
              <a:buNone/>
            </a:pPr>
            <a:endParaRPr lang="en-US" altLang="en-US" sz="1600" dirty="0"/>
          </a:p>
          <a:p>
            <a:pPr eaLnBrk="1" hangingPunct="1">
              <a:spcBef>
                <a:spcPct val="0"/>
              </a:spcBef>
              <a:buFontTx/>
              <a:buNone/>
            </a:pPr>
            <a:r>
              <a:rPr lang="en-US" altLang="en-US" sz="1600" dirty="0" smtClean="0"/>
              <a:t>There </a:t>
            </a:r>
            <a:r>
              <a:rPr lang="en-US" altLang="en-US" sz="1600" dirty="0"/>
              <a:t>are other parts to Hadoop, but these capabilities are its kernel.</a:t>
            </a:r>
          </a:p>
          <a:p>
            <a:pPr eaLnBrk="1" hangingPunct="1">
              <a:spcBef>
                <a:spcPct val="0"/>
              </a:spcBef>
              <a:buFontTx/>
              <a:buNone/>
            </a:pPr>
            <a:endParaRPr lang="en-US" altLang="en-US" sz="1800" dirty="0"/>
          </a:p>
          <a:p>
            <a:pPr eaLnBrk="1" hangingPunct="1">
              <a:spcBef>
                <a:spcPct val="0"/>
              </a:spcBef>
              <a:buFontTx/>
              <a:buNone/>
            </a:pPr>
            <a:r>
              <a:rPr lang="en-US" altLang="en-US" sz="1200" i="1" dirty="0"/>
              <a:t>White, Tom (2010-10-01). Hadoop: The Definitive Guide: The Definitive Guide (p. 4). OReilly </a:t>
            </a:r>
            <a:r>
              <a:rPr lang="en-US" altLang="en-US" sz="1200" i="1" dirty="0" smtClean="0"/>
              <a:t>Media</a:t>
            </a:r>
          </a:p>
          <a:p>
            <a:pPr eaLnBrk="1" hangingPunct="1">
              <a:spcBef>
                <a:spcPct val="0"/>
              </a:spcBef>
              <a:buFontTx/>
              <a:buNone/>
            </a:pPr>
            <a:endParaRPr lang="en-US" altLang="en-US" sz="1200" i="1" dirty="0"/>
          </a:p>
          <a:p>
            <a:pPr eaLnBrk="1" hangingPunct="1">
              <a:spcBef>
                <a:spcPct val="0"/>
              </a:spcBef>
              <a:buNone/>
            </a:pPr>
            <a:r>
              <a:rPr lang="en-US" altLang="en-US" sz="1200" dirty="0"/>
              <a:t>Funded by Yahoo; created by Doug Cutting (HICSS-45 speaker)</a:t>
            </a:r>
          </a:p>
          <a:p>
            <a:pPr eaLnBrk="1" hangingPunct="1">
              <a:spcBef>
                <a:spcPct val="0"/>
              </a:spcBef>
              <a:buFontTx/>
              <a:buNone/>
            </a:pPr>
            <a:endParaRPr lang="en-US" altLang="en-US" sz="1200" i="1" dirty="0"/>
          </a:p>
        </p:txBody>
      </p:sp>
      <p:sp>
        <p:nvSpPr>
          <p:cNvPr id="1127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4A3C6628-245B-42AE-AF50-D403DD0E19DC}" type="datetime1">
              <a:rPr lang="en-US" altLang="en-US" sz="1400" smtClean="0"/>
              <a:pPr>
                <a:spcBef>
                  <a:spcPct val="0"/>
                </a:spcBef>
                <a:buFontTx/>
                <a:buNone/>
              </a:pPr>
              <a:t>6/26/2021</a:t>
            </a:fld>
            <a:endParaRPr lang="en-US" altLang="en-US" sz="1400" dirty="0" smtClean="0"/>
          </a:p>
        </p:txBody>
      </p:sp>
      <p:sp>
        <p:nvSpPr>
          <p:cNvPr id="1127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9AF4277-65E2-4090-ACA5-02C4AD20DDFB}" type="slidenum">
              <a:rPr lang="en-US" altLang="en-US" sz="1400" smtClean="0"/>
              <a:pPr>
                <a:spcBef>
                  <a:spcPct val="0"/>
                </a:spcBef>
                <a:buFontTx/>
                <a:buNone/>
              </a:pPr>
              <a:t>3</a:t>
            </a:fld>
            <a:endParaRPr lang="en-US" altLang="en-US" sz="1400" dirty="0" smtClean="0"/>
          </a:p>
        </p:txBody>
      </p:sp>
      <p:sp>
        <p:nvSpPr>
          <p:cNvPr id="11272"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en-US" dirty="0" smtClean="0"/>
              <a:t>Reducer - I</a:t>
            </a:r>
          </a:p>
        </p:txBody>
      </p:sp>
      <p:sp>
        <p:nvSpPr>
          <p:cNvPr id="24582" name="Rectangle 3"/>
          <p:cNvSpPr>
            <a:spLocks noGrp="1" noChangeArrowheads="1"/>
          </p:cNvSpPr>
          <p:nvPr>
            <p:ph type="body" idx="1"/>
          </p:nvPr>
        </p:nvSpPr>
        <p:spPr/>
        <p:txBody>
          <a:bodyPr/>
          <a:lstStyle/>
          <a:p>
            <a:pPr eaLnBrk="1" hangingPunct="1">
              <a:lnSpc>
                <a:spcPct val="90000"/>
              </a:lnSpc>
              <a:defRPr/>
            </a:pPr>
            <a:r>
              <a:rPr lang="en-US" altLang="en-US" sz="2000" b="1" dirty="0" smtClean="0"/>
              <a:t>After the Map phase is over:</a:t>
            </a:r>
          </a:p>
          <a:p>
            <a:pPr lvl="1" eaLnBrk="1" hangingPunct="1">
              <a:lnSpc>
                <a:spcPct val="90000"/>
              </a:lnSpc>
              <a:defRPr/>
            </a:pPr>
            <a:r>
              <a:rPr lang="en-US" altLang="en-US" sz="1600" dirty="0" smtClean="0"/>
              <a:t>All the values for a given intermediate key are combined together into a list</a:t>
            </a:r>
          </a:p>
          <a:p>
            <a:pPr lvl="1" eaLnBrk="1" hangingPunct="1">
              <a:lnSpc>
                <a:spcPct val="90000"/>
              </a:lnSpc>
              <a:defRPr/>
            </a:pPr>
            <a:r>
              <a:rPr lang="en-US" altLang="en-US" sz="1600" dirty="0" smtClean="0"/>
              <a:t>There may be a single Reducer, or multiple Reducers</a:t>
            </a:r>
          </a:p>
          <a:p>
            <a:pPr lvl="1" eaLnBrk="1" hangingPunct="1">
              <a:lnSpc>
                <a:spcPct val="90000"/>
              </a:lnSpc>
              <a:defRPr/>
            </a:pPr>
            <a:r>
              <a:rPr lang="en-US" altLang="en-US" sz="1600" dirty="0" smtClean="0"/>
              <a:t>All values associated with a particular intermediate key are guaranteed to go to the same Reducer</a:t>
            </a:r>
          </a:p>
          <a:p>
            <a:pPr lvl="1" eaLnBrk="1" hangingPunct="1">
              <a:lnSpc>
                <a:spcPct val="90000"/>
              </a:lnSpc>
              <a:defRPr/>
            </a:pPr>
            <a:r>
              <a:rPr lang="en-US" altLang="en-US" sz="1600" dirty="0" smtClean="0"/>
              <a:t>The intermediate keys, and their value lists, are passed to the Reducer in sorted key order</a:t>
            </a:r>
          </a:p>
          <a:p>
            <a:pPr lvl="1" eaLnBrk="1" hangingPunct="1">
              <a:lnSpc>
                <a:spcPct val="90000"/>
              </a:lnSpc>
              <a:defRPr/>
            </a:pPr>
            <a:r>
              <a:rPr lang="en-US" altLang="en-US" sz="1600" dirty="0" smtClean="0"/>
              <a:t>This step is known as the </a:t>
            </a:r>
            <a:r>
              <a:rPr lang="en-US" altLang="en-US" sz="1600" i="1" dirty="0" smtClean="0"/>
              <a:t>shuffle and sort</a:t>
            </a:r>
            <a:r>
              <a:rPr lang="en-US" altLang="en-US" sz="1600" dirty="0" smtClean="0"/>
              <a:t>.</a:t>
            </a:r>
          </a:p>
          <a:p>
            <a:pPr lvl="1" eaLnBrk="1" hangingPunct="1">
              <a:lnSpc>
                <a:spcPct val="90000"/>
              </a:lnSpc>
              <a:defRPr/>
            </a:pPr>
            <a:r>
              <a:rPr lang="en-US" altLang="en-US" sz="1600" dirty="0" smtClean="0"/>
              <a:t>Intermediate &lt;key,value&gt; pairs </a:t>
            </a:r>
            <a:r>
              <a:rPr lang="en-US" altLang="en-US" sz="1600" dirty="0"/>
              <a:t>are written to HDFS</a:t>
            </a:r>
          </a:p>
          <a:p>
            <a:pPr marL="457200" lvl="1" indent="0" eaLnBrk="1" hangingPunct="1">
              <a:lnSpc>
                <a:spcPct val="90000"/>
              </a:lnSpc>
              <a:buFontTx/>
              <a:buNone/>
              <a:defRPr/>
            </a:pPr>
            <a:endParaRPr lang="en-US" altLang="en-US" sz="1600" dirty="0" smtClean="0"/>
          </a:p>
          <a:p>
            <a:pPr eaLnBrk="1" hangingPunct="1">
              <a:lnSpc>
                <a:spcPct val="90000"/>
              </a:lnSpc>
              <a:defRPr/>
            </a:pPr>
            <a:r>
              <a:rPr lang="en-US" altLang="en-US" sz="2000" b="1" dirty="0" smtClean="0"/>
              <a:t>The Reducer outputs zero or more final key/value pairs</a:t>
            </a:r>
            <a:endParaRPr lang="en-US" altLang="en-US" sz="2000" dirty="0" smtClean="0"/>
          </a:p>
          <a:p>
            <a:pPr lvl="1" eaLnBrk="1" hangingPunct="1">
              <a:lnSpc>
                <a:spcPct val="90000"/>
              </a:lnSpc>
              <a:defRPr/>
            </a:pPr>
            <a:r>
              <a:rPr lang="en-US" altLang="en-US" sz="1600" dirty="0" smtClean="0"/>
              <a:t>Number reduce </a:t>
            </a:r>
            <a:r>
              <a:rPr lang="en-US" altLang="en-US" sz="1600" dirty="0"/>
              <a:t>tasks </a:t>
            </a:r>
            <a:r>
              <a:rPr lang="en-US" altLang="en-US" sz="1600" dirty="0" smtClean="0"/>
              <a:t>is </a:t>
            </a:r>
            <a:r>
              <a:rPr lang="en-US" altLang="en-US" sz="1600" dirty="0"/>
              <a:t>configurable</a:t>
            </a:r>
            <a:r>
              <a:rPr lang="en-US" altLang="en-US" sz="1600" dirty="0" smtClean="0"/>
              <a:t>.</a:t>
            </a:r>
          </a:p>
          <a:p>
            <a:pPr lvl="1" eaLnBrk="1" hangingPunct="1">
              <a:lnSpc>
                <a:spcPct val="90000"/>
              </a:lnSpc>
              <a:defRPr/>
            </a:pPr>
            <a:r>
              <a:rPr lang="en-US" altLang="en-US" sz="1600" dirty="0" smtClean="0"/>
              <a:t>In practice, the Reducer usually emits a single key/value pair for each input key</a:t>
            </a:r>
          </a:p>
          <a:p>
            <a:pPr lvl="1" eaLnBrk="1" hangingPunct="1">
              <a:lnSpc>
                <a:spcPct val="90000"/>
              </a:lnSpc>
              <a:defRPr/>
            </a:pPr>
            <a:r>
              <a:rPr lang="en-US" altLang="en-US" sz="1600" dirty="0" smtClean="0"/>
              <a:t>There may be different output file formats</a:t>
            </a:r>
          </a:p>
          <a:p>
            <a:pPr lvl="2" eaLnBrk="1" hangingPunct="1">
              <a:lnSpc>
                <a:spcPct val="90000"/>
              </a:lnSpc>
              <a:defRPr/>
            </a:pPr>
            <a:r>
              <a:rPr lang="en-US" altLang="en-US" sz="1400" dirty="0" smtClean="0"/>
              <a:t>Ex: TextOutputFormat: K\tV\n</a:t>
            </a:r>
          </a:p>
          <a:p>
            <a:pPr lvl="2" eaLnBrk="1" hangingPunct="1">
              <a:lnSpc>
                <a:spcPct val="90000"/>
              </a:lnSpc>
              <a:defRPr/>
            </a:pPr>
            <a:r>
              <a:rPr lang="en-US" altLang="en-US" sz="1400" dirty="0" smtClean="0"/>
              <a:t>Output to files of name PART-r-00000</a:t>
            </a:r>
          </a:p>
          <a:p>
            <a:pPr lvl="3" eaLnBrk="1" hangingPunct="1">
              <a:lnSpc>
                <a:spcPct val="90000"/>
              </a:lnSpc>
              <a:defRPr/>
            </a:pPr>
            <a:r>
              <a:rPr lang="en-US" altLang="en-US" sz="1200" dirty="0" smtClean="0"/>
              <a:t>Where r is the number of the Reducer tasks</a:t>
            </a:r>
          </a:p>
          <a:p>
            <a:pPr lvl="3" eaLnBrk="1" hangingPunct="1">
              <a:lnSpc>
                <a:spcPct val="90000"/>
              </a:lnSpc>
              <a:defRPr/>
            </a:pPr>
            <a:r>
              <a:rPr lang="en-US" altLang="en-US" sz="1200" dirty="0" smtClean="0"/>
              <a:t>00000 identifies the file </a:t>
            </a:r>
          </a:p>
        </p:txBody>
      </p:sp>
      <p:sp>
        <p:nvSpPr>
          <p:cNvPr id="2970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D4022F2B-AB5C-4F1C-98E0-BEF809B33C67}" type="slidenum">
              <a:rPr lang="en-US" altLang="en-US" sz="1400" smtClean="0"/>
              <a:pPr>
                <a:spcBef>
                  <a:spcPct val="0"/>
                </a:spcBef>
                <a:buFontTx/>
                <a:buNone/>
              </a:pPr>
              <a:t>30</a:t>
            </a:fld>
            <a:endParaRPr lang="en-US" altLang="en-US" sz="1400" dirty="0" smtClean="0"/>
          </a:p>
        </p:txBody>
      </p:sp>
      <p:sp>
        <p:nvSpPr>
          <p:cNvPr id="29701"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29702"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D7258E3-54BF-4926-8DC8-DBD73BAACD4E}" type="datetime1">
              <a:rPr lang="en-US" altLang="en-US" sz="1400" smtClean="0"/>
              <a:pPr>
                <a:spcBef>
                  <a:spcPct val="0"/>
                </a:spcBef>
                <a:buFontTx/>
                <a:buNone/>
              </a:pPr>
              <a:t>6/26/2021</a:t>
            </a:fld>
            <a:endParaRPr lang="en-US" altLang="en-US" sz="1400" dirty="0"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ltLang="en-US" sz="2400" dirty="0" smtClean="0"/>
              <a:t>MapReduce Example: Combine &amp; Reduce</a:t>
            </a:r>
          </a:p>
        </p:txBody>
      </p:sp>
      <p:sp>
        <p:nvSpPr>
          <p:cNvPr id="31747" name="Rectangle 3"/>
          <p:cNvSpPr>
            <a:spLocks noGrp="1" noChangeArrowheads="1"/>
          </p:cNvSpPr>
          <p:nvPr>
            <p:ph type="body" idx="1"/>
          </p:nvPr>
        </p:nvSpPr>
        <p:spPr/>
        <p:txBody>
          <a:bodyPr/>
          <a:lstStyle/>
          <a:p>
            <a:pPr eaLnBrk="1" hangingPunct="1">
              <a:lnSpc>
                <a:spcPct val="90000"/>
              </a:lnSpc>
              <a:buFont typeface="Wingdings 2" panose="05020102010507070707" pitchFamily="18" charset="2"/>
              <a:buNone/>
            </a:pPr>
            <a:r>
              <a:rPr lang="en-US" altLang="en-US" sz="1800" dirty="0" smtClean="0"/>
              <a:t>Output from Mapper phase:</a:t>
            </a:r>
          </a:p>
          <a:p>
            <a:pPr eaLnBrk="1" hangingPunct="1">
              <a:lnSpc>
                <a:spcPct val="90000"/>
              </a:lnSpc>
              <a:buFont typeface="Wingdings 2" panose="05020102010507070707" pitchFamily="18" charset="2"/>
              <a:buNone/>
            </a:pPr>
            <a:r>
              <a:rPr lang="en-US" altLang="en-US" sz="1800" dirty="0" smtClean="0"/>
              <a:t>&lt;this 1&gt; &lt;is 1&gt; &lt;a &lt;1,1,&gt;&gt; &lt;cat &lt;1,1&gt;&gt; &lt;sits 1&gt; &lt;on 1&gt; &lt;roof  1&gt;</a:t>
            </a:r>
          </a:p>
          <a:p>
            <a:pPr eaLnBrk="1" hangingPunct="1">
              <a:lnSpc>
                <a:spcPct val="90000"/>
              </a:lnSpc>
              <a:buFont typeface="Wingdings 2" panose="05020102010507070707" pitchFamily="18" charset="2"/>
              <a:buNone/>
            </a:pPr>
            <a:r>
              <a:rPr lang="en-US" altLang="en-US" sz="1800" dirty="0" smtClean="0"/>
              <a:t>&lt;the &lt;1,1&gt;&gt; &lt;roof &lt;1,1,1&gt;&gt; &lt;is &lt;1,1&gt;&gt; &lt;a &lt;1,1&gt;&gt; &lt;tin &lt;1,1&gt;&gt; &lt;then 1&gt; &lt;can 1&gt; &lt;on 1&gt;</a:t>
            </a:r>
          </a:p>
          <a:p>
            <a:pPr eaLnBrk="1" hangingPunct="1">
              <a:lnSpc>
                <a:spcPct val="90000"/>
              </a:lnSpc>
              <a:buFont typeface="Wingdings 2" panose="05020102010507070707" pitchFamily="18" charset="2"/>
              <a:buNone/>
            </a:pPr>
            <a:r>
              <a:rPr lang="en-US" altLang="en-US" sz="1800" dirty="0" smtClean="0"/>
              <a:t>&lt;cat 1&gt; &lt;kicks 1&gt; &lt;the &lt;1,1&gt;&gt; &lt;can 1&gt; &lt;it 1&gt; &lt;roll 1&gt; &lt;on &lt;1,1&gt;&gt; &lt;roof &lt;1,1&gt;&gt; &lt;and 1&gt; &lt;falls 1&gt; &lt;next 1&gt;</a:t>
            </a:r>
          </a:p>
          <a:p>
            <a:pPr eaLnBrk="1" hangingPunct="1">
              <a:lnSpc>
                <a:spcPct val="90000"/>
              </a:lnSpc>
              <a:buFont typeface="Wingdings 2" panose="05020102010507070707" pitchFamily="18" charset="2"/>
              <a:buNone/>
            </a:pPr>
            <a:r>
              <a:rPr lang="en-US" altLang="en-US" sz="1800" dirty="0" smtClean="0"/>
              <a:t>&lt;the &lt;1,1&gt;&gt; &lt;cat 1&gt; &lt;rolls 1&gt; &lt;too 1&gt; &lt;it 1&gt; &lt;sits 1&gt; &lt;on 1&gt; &lt;cat 1&gt;</a:t>
            </a:r>
          </a:p>
          <a:p>
            <a:pPr eaLnBrk="1" hangingPunct="1">
              <a:lnSpc>
                <a:spcPct val="90000"/>
              </a:lnSpc>
              <a:buFont typeface="Wingdings 2" panose="05020102010507070707" pitchFamily="18" charset="2"/>
              <a:buNone/>
            </a:pPr>
            <a:endParaRPr lang="en-US" altLang="en-US" sz="1800" dirty="0" smtClean="0"/>
          </a:p>
          <a:p>
            <a:pPr eaLnBrk="1" hangingPunct="1">
              <a:lnSpc>
                <a:spcPct val="90000"/>
              </a:lnSpc>
              <a:buFont typeface="Wingdings 2" panose="05020102010507070707" pitchFamily="18" charset="2"/>
              <a:buNone/>
            </a:pPr>
            <a:r>
              <a:rPr lang="en-US" altLang="en-US" sz="1800" dirty="0" smtClean="0"/>
              <a:t>Combine the counts of all the same words:	// use tally approach</a:t>
            </a:r>
          </a:p>
          <a:p>
            <a:pPr eaLnBrk="1" hangingPunct="1">
              <a:lnSpc>
                <a:spcPct val="90000"/>
              </a:lnSpc>
              <a:buFont typeface="Wingdings 2" panose="05020102010507070707" pitchFamily="18" charset="2"/>
              <a:buNone/>
            </a:pPr>
            <a:r>
              <a:rPr lang="en-US" altLang="en-US" sz="1800" dirty="0" smtClean="0"/>
              <a:t>&lt;cat &lt;1,1,1,1&gt;&gt;				// so cat occurs four times in input!</a:t>
            </a:r>
          </a:p>
          <a:p>
            <a:pPr eaLnBrk="1" hangingPunct="1">
              <a:lnSpc>
                <a:spcPct val="90000"/>
              </a:lnSpc>
              <a:buFont typeface="Wingdings 2" panose="05020102010507070707" pitchFamily="18" charset="2"/>
              <a:buNone/>
            </a:pPr>
            <a:r>
              <a:rPr lang="en-US" altLang="en-US" sz="1800" dirty="0" smtClean="0"/>
              <a:t>&lt;roof &lt;1,1,1,1,1,1&gt;&gt;			// roof occurs five times</a:t>
            </a:r>
          </a:p>
          <a:p>
            <a:pPr eaLnBrk="1" hangingPunct="1">
              <a:lnSpc>
                <a:spcPct val="90000"/>
              </a:lnSpc>
              <a:buFont typeface="Wingdings 2" panose="05020102010507070707" pitchFamily="18" charset="2"/>
              <a:buNone/>
            </a:pPr>
            <a:r>
              <a:rPr lang="en-US" altLang="en-US" sz="1800" dirty="0" smtClean="0"/>
              <a:t>&lt;can &lt;1, 1,1&gt;&gt;</a:t>
            </a:r>
          </a:p>
          <a:p>
            <a:pPr eaLnBrk="1" hangingPunct="1">
              <a:lnSpc>
                <a:spcPct val="90000"/>
              </a:lnSpc>
              <a:buFont typeface="Wingdings 2" panose="05020102010507070707" pitchFamily="18" charset="2"/>
              <a:buNone/>
            </a:pPr>
            <a:r>
              <a:rPr lang="en-US" altLang="en-US" sz="1800" dirty="0" smtClean="0"/>
              <a:t>…</a:t>
            </a:r>
          </a:p>
          <a:p>
            <a:pPr eaLnBrk="1" hangingPunct="1">
              <a:lnSpc>
                <a:spcPct val="90000"/>
              </a:lnSpc>
              <a:buFont typeface="Wingdings 2" panose="05020102010507070707" pitchFamily="18" charset="2"/>
              <a:buNone/>
            </a:pPr>
            <a:r>
              <a:rPr lang="en-US" altLang="en-US" sz="1800" dirty="0" smtClean="0"/>
              <a:t>Reduce (sum in this case) the counts:	// sum tallies</a:t>
            </a:r>
          </a:p>
          <a:p>
            <a:pPr eaLnBrk="1" hangingPunct="1">
              <a:lnSpc>
                <a:spcPct val="90000"/>
              </a:lnSpc>
              <a:buFont typeface="Wingdings 2" panose="05020102010507070707" pitchFamily="18" charset="2"/>
              <a:buNone/>
            </a:pPr>
            <a:r>
              <a:rPr lang="en-US" altLang="en-US" sz="1800" dirty="0" smtClean="0"/>
              <a:t>&lt;cat 4&gt;</a:t>
            </a:r>
          </a:p>
          <a:p>
            <a:pPr eaLnBrk="1" hangingPunct="1">
              <a:lnSpc>
                <a:spcPct val="90000"/>
              </a:lnSpc>
              <a:buFont typeface="Wingdings 2" panose="05020102010507070707" pitchFamily="18" charset="2"/>
              <a:buNone/>
            </a:pPr>
            <a:r>
              <a:rPr lang="en-US" altLang="en-US" sz="1800" dirty="0" smtClean="0"/>
              <a:t>&lt;can 3&gt;</a:t>
            </a:r>
          </a:p>
          <a:p>
            <a:pPr eaLnBrk="1" hangingPunct="1">
              <a:lnSpc>
                <a:spcPct val="90000"/>
              </a:lnSpc>
              <a:buFont typeface="Wingdings 2" panose="05020102010507070707" pitchFamily="18" charset="2"/>
              <a:buNone/>
            </a:pPr>
            <a:r>
              <a:rPr lang="en-US" altLang="en-US" sz="1800" dirty="0" smtClean="0"/>
              <a:t>&lt;roof 6&gt;</a:t>
            </a:r>
          </a:p>
          <a:p>
            <a:pPr eaLnBrk="1" hangingPunct="1">
              <a:buFontTx/>
              <a:buNone/>
            </a:pPr>
            <a:endParaRPr lang="en-US" altLang="en-US" dirty="0" smtClean="0"/>
          </a:p>
        </p:txBody>
      </p:sp>
      <p:sp>
        <p:nvSpPr>
          <p:cNvPr id="3174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51D8C05E-79CD-4AE9-83DA-DED50BD7E844}" type="slidenum">
              <a:rPr lang="en-US" altLang="en-US" sz="1400" smtClean="0"/>
              <a:pPr>
                <a:spcBef>
                  <a:spcPct val="0"/>
                </a:spcBef>
                <a:buFontTx/>
                <a:buNone/>
              </a:pPr>
              <a:t>31</a:t>
            </a:fld>
            <a:endParaRPr lang="en-US" altLang="en-US" sz="1400" dirty="0" smtClean="0"/>
          </a:p>
        </p:txBody>
      </p:sp>
      <p:sp>
        <p:nvSpPr>
          <p:cNvPr id="31749"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1750"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5102972-787B-43D3-90A7-9CDFDDED8162}" type="datetime1">
              <a:rPr lang="en-US" altLang="en-US" sz="1400" smtClean="0"/>
              <a:pPr>
                <a:spcBef>
                  <a:spcPct val="0"/>
                </a:spcBef>
                <a:buFontTx/>
                <a:buNone/>
              </a:pPr>
              <a:t>6/26/2021</a:t>
            </a:fld>
            <a:endParaRPr lang="en-US" altLang="en-US" sz="1400"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Some Observations</a:t>
            </a:r>
          </a:p>
        </p:txBody>
      </p:sp>
      <p:sp>
        <p:nvSpPr>
          <p:cNvPr id="39939" name="Content Placeholder 2"/>
          <p:cNvSpPr>
            <a:spLocks noGrp="1"/>
          </p:cNvSpPr>
          <p:nvPr>
            <p:ph idx="1"/>
          </p:nvPr>
        </p:nvSpPr>
        <p:spPr/>
        <p:txBody>
          <a:bodyPr/>
          <a:lstStyle/>
          <a:p>
            <a:pPr eaLnBrk="1" hangingPunct="1">
              <a:lnSpc>
                <a:spcPct val="90000"/>
              </a:lnSpc>
              <a:buFontTx/>
              <a:buNone/>
            </a:pPr>
            <a:r>
              <a:rPr lang="en-US" altLang="en-US" b="1" i="1" u="sng" dirty="0" smtClean="0">
                <a:solidFill>
                  <a:srgbClr val="FF0066"/>
                </a:solidFill>
              </a:rPr>
              <a:t>Single-thread performance doesn’t matter</a:t>
            </a:r>
            <a:endParaRPr lang="en-US" altLang="en-US" b="1" u="sng" dirty="0" smtClean="0">
              <a:solidFill>
                <a:srgbClr val="FF0066"/>
              </a:solidFill>
            </a:endParaRPr>
          </a:p>
          <a:p>
            <a:pPr eaLnBrk="1" hangingPunct="1">
              <a:lnSpc>
                <a:spcPct val="90000"/>
              </a:lnSpc>
              <a:buFontTx/>
              <a:buNone/>
            </a:pPr>
            <a:r>
              <a:rPr lang="en-US" altLang="en-US" sz="2000" dirty="0" smtClean="0"/>
              <a:t>We have large data sets and </a:t>
            </a:r>
            <a:r>
              <a:rPr lang="en-US" altLang="en-US" sz="2000" b="1" dirty="0" smtClean="0">
                <a:solidFill>
                  <a:srgbClr val="FF0066"/>
                </a:solidFill>
              </a:rPr>
              <a:t>total</a:t>
            </a:r>
            <a:r>
              <a:rPr lang="en-US" altLang="en-US" sz="2000" dirty="0" smtClean="0"/>
              <a:t> </a:t>
            </a:r>
            <a:r>
              <a:rPr lang="en-US" altLang="en-US" sz="2000" b="1" dirty="0" smtClean="0">
                <a:solidFill>
                  <a:srgbClr val="FF0066"/>
                </a:solidFill>
              </a:rPr>
              <a:t>throughput/price</a:t>
            </a:r>
            <a:r>
              <a:rPr lang="en-US" altLang="en-US" sz="2000" dirty="0" smtClean="0"/>
              <a:t> is more important than peak performance</a:t>
            </a:r>
          </a:p>
          <a:p>
            <a:pPr eaLnBrk="1" hangingPunct="1">
              <a:lnSpc>
                <a:spcPct val="90000"/>
              </a:lnSpc>
              <a:buFontTx/>
              <a:buNone/>
            </a:pPr>
            <a:endParaRPr lang="en-US" altLang="en-US" sz="2000" i="1" dirty="0" smtClean="0"/>
          </a:p>
          <a:p>
            <a:pPr eaLnBrk="1" hangingPunct="1">
              <a:lnSpc>
                <a:spcPct val="90000"/>
              </a:lnSpc>
              <a:buFontTx/>
              <a:buNone/>
            </a:pPr>
            <a:r>
              <a:rPr lang="en-US" altLang="en-US" b="1" i="1" u="sng" dirty="0" smtClean="0">
                <a:solidFill>
                  <a:srgbClr val="FF0066"/>
                </a:solidFill>
              </a:rPr>
              <a:t>Stuff Breaks – need more reliability</a:t>
            </a:r>
            <a:endParaRPr lang="en-US" altLang="en-US" b="1" u="sng" dirty="0" smtClean="0">
              <a:solidFill>
                <a:srgbClr val="FF0066"/>
              </a:solidFill>
            </a:endParaRPr>
          </a:p>
          <a:p>
            <a:pPr eaLnBrk="1" hangingPunct="1">
              <a:lnSpc>
                <a:spcPct val="90000"/>
              </a:lnSpc>
              <a:buFontTx/>
              <a:buNone/>
            </a:pPr>
            <a:r>
              <a:rPr lang="en-US" altLang="en-US" dirty="0" smtClean="0"/>
              <a:t>• </a:t>
            </a:r>
            <a:r>
              <a:rPr lang="en-US" altLang="en-US" sz="2000" dirty="0" smtClean="0"/>
              <a:t>If you have one server, it may stay up three years (1,000 days)</a:t>
            </a:r>
          </a:p>
          <a:p>
            <a:pPr eaLnBrk="1" hangingPunct="1">
              <a:lnSpc>
                <a:spcPct val="90000"/>
              </a:lnSpc>
            </a:pPr>
            <a:r>
              <a:rPr lang="en-US" altLang="en-US" sz="2000" dirty="0" smtClean="0"/>
              <a:t>If </a:t>
            </a:r>
            <a:r>
              <a:rPr lang="en-US" altLang="en-US" sz="2000" dirty="0"/>
              <a:t>you have a cluster of 1000, probability of at least 1 server failure at any time is nearly 100</a:t>
            </a:r>
            <a:r>
              <a:rPr lang="en-US" altLang="en-US" sz="2000" dirty="0" smtClean="0"/>
              <a:t>%</a:t>
            </a:r>
          </a:p>
          <a:p>
            <a:pPr eaLnBrk="1" hangingPunct="1">
              <a:lnSpc>
                <a:spcPct val="90000"/>
              </a:lnSpc>
              <a:buFontTx/>
              <a:buNone/>
            </a:pPr>
            <a:r>
              <a:rPr lang="en-US" altLang="en-US" sz="2000" dirty="0" smtClean="0"/>
              <a:t>• If you have 10,000 servers, expect to lose ten a day</a:t>
            </a:r>
          </a:p>
          <a:p>
            <a:pPr eaLnBrk="1" hangingPunct="1">
              <a:lnSpc>
                <a:spcPct val="90000"/>
              </a:lnSpc>
              <a:buFontTx/>
              <a:buNone/>
            </a:pPr>
            <a:endParaRPr lang="en-US" altLang="en-US" sz="2000" i="1" dirty="0" smtClean="0"/>
          </a:p>
          <a:p>
            <a:pPr eaLnBrk="1" hangingPunct="1">
              <a:lnSpc>
                <a:spcPct val="90000"/>
              </a:lnSpc>
              <a:buFontTx/>
              <a:buNone/>
            </a:pPr>
            <a:r>
              <a:rPr lang="en-US" altLang="en-US" i="1" u="sng" dirty="0" smtClean="0"/>
              <a:t>“</a:t>
            </a:r>
            <a:r>
              <a:rPr lang="en-US" altLang="en-US" b="1" i="1" u="sng" dirty="0" smtClean="0">
                <a:solidFill>
                  <a:srgbClr val="FF0066"/>
                </a:solidFill>
              </a:rPr>
              <a:t>Ultra-reliable” hardware doesn’t really help</a:t>
            </a:r>
            <a:endParaRPr lang="en-US" altLang="en-US" b="1" u="sng" dirty="0" smtClean="0">
              <a:solidFill>
                <a:srgbClr val="FF0066"/>
              </a:solidFill>
            </a:endParaRPr>
          </a:p>
          <a:p>
            <a:pPr eaLnBrk="1" hangingPunct="1">
              <a:lnSpc>
                <a:spcPct val="90000"/>
              </a:lnSpc>
              <a:buFontTx/>
              <a:buNone/>
            </a:pPr>
            <a:r>
              <a:rPr lang="en-US" altLang="en-US" sz="2000" dirty="0" smtClean="0"/>
              <a:t>At large scales, super-fancy reliable hardware still fails, albeit less often</a:t>
            </a:r>
          </a:p>
          <a:p>
            <a:pPr lvl="1" eaLnBrk="1" hangingPunct="1">
              <a:lnSpc>
                <a:spcPct val="90000"/>
              </a:lnSpc>
              <a:buFontTx/>
              <a:buNone/>
            </a:pPr>
            <a:r>
              <a:rPr lang="en-US" altLang="en-US" dirty="0" smtClean="0"/>
              <a:t>– software still needs to be fault-tolerant</a:t>
            </a:r>
          </a:p>
          <a:p>
            <a:pPr lvl="1" eaLnBrk="1" hangingPunct="1">
              <a:lnSpc>
                <a:spcPct val="90000"/>
              </a:lnSpc>
              <a:buFontTx/>
              <a:buNone/>
            </a:pPr>
            <a:r>
              <a:rPr lang="en-US" altLang="en-US" dirty="0" smtClean="0"/>
              <a:t>– </a:t>
            </a:r>
            <a:r>
              <a:rPr lang="en-US" altLang="en-US" b="1" dirty="0" smtClean="0"/>
              <a:t>commodity</a:t>
            </a:r>
            <a:r>
              <a:rPr lang="en-US" altLang="en-US" dirty="0" smtClean="0"/>
              <a:t> machines without fancy hardware give better performance/price</a:t>
            </a:r>
          </a:p>
          <a:p>
            <a:endParaRPr lang="en-US" altLang="en-US" dirty="0" smtClean="0"/>
          </a:p>
        </p:txBody>
      </p:sp>
      <p:sp>
        <p:nvSpPr>
          <p:cNvPr id="3994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190DF37-20F4-4C1A-8B95-EA10A7737A04}" type="datetime1">
              <a:rPr lang="en-US" altLang="en-US" sz="1400" smtClean="0"/>
              <a:pPr>
                <a:spcBef>
                  <a:spcPct val="0"/>
                </a:spcBef>
                <a:buFontTx/>
                <a:buNone/>
              </a:pPr>
              <a:t>6/26/2021</a:t>
            </a:fld>
            <a:endParaRPr lang="en-US" altLang="en-US" sz="1400" dirty="0" smtClean="0"/>
          </a:p>
        </p:txBody>
      </p:sp>
      <p:sp>
        <p:nvSpPr>
          <p:cNvPr id="3994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F54B24A4-1ECD-4DF5-BB98-88E08801FFCB}" type="slidenum">
              <a:rPr lang="en-US" altLang="en-US" sz="1400" smtClean="0"/>
              <a:pPr>
                <a:spcBef>
                  <a:spcPct val="0"/>
                </a:spcBef>
                <a:buFontTx/>
                <a:buNone/>
              </a:pPr>
              <a:t>32</a:t>
            </a:fld>
            <a:endParaRPr lang="en-US" altLang="en-US" sz="1400" dirty="0" smtClean="0"/>
          </a:p>
        </p:txBody>
      </p:sp>
      <p:sp>
        <p:nvSpPr>
          <p:cNvPr id="39942"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en-US" dirty="0" smtClean="0"/>
              <a:t>MapReduce: Handling Failure</a:t>
            </a:r>
          </a:p>
        </p:txBody>
      </p:sp>
      <p:sp>
        <p:nvSpPr>
          <p:cNvPr id="45059" name="Rectangle 3"/>
          <p:cNvSpPr>
            <a:spLocks noGrp="1" noChangeArrowheads="1"/>
          </p:cNvSpPr>
          <p:nvPr>
            <p:ph type="body" idx="1"/>
          </p:nvPr>
        </p:nvSpPr>
        <p:spPr/>
        <p:txBody>
          <a:bodyPr/>
          <a:lstStyle/>
          <a:p>
            <a:pPr eaLnBrk="1" hangingPunct="1">
              <a:lnSpc>
                <a:spcPct val="90000"/>
              </a:lnSpc>
            </a:pPr>
            <a:r>
              <a:rPr lang="en-US" altLang="en-US" dirty="0" smtClean="0"/>
              <a:t>With commodity servers, assume failure are common.</a:t>
            </a:r>
          </a:p>
          <a:p>
            <a:pPr eaLnBrk="1" hangingPunct="1">
              <a:lnSpc>
                <a:spcPct val="90000"/>
              </a:lnSpc>
            </a:pPr>
            <a:r>
              <a:rPr lang="en-US" altLang="en-US" dirty="0" smtClean="0"/>
              <a:t>File replication distributes files across multiple servers, possibly in multiple racks</a:t>
            </a:r>
          </a:p>
          <a:p>
            <a:pPr lvl="1" eaLnBrk="1" hangingPunct="1">
              <a:lnSpc>
                <a:spcPct val="90000"/>
              </a:lnSpc>
            </a:pPr>
            <a:r>
              <a:rPr lang="en-US" altLang="en-US" sz="1800" dirty="0" smtClean="0"/>
              <a:t>Replicas are typically placed on unique racks </a:t>
            </a:r>
          </a:p>
          <a:p>
            <a:pPr lvl="1" eaLnBrk="1" hangingPunct="1">
              <a:lnSpc>
                <a:spcPct val="90000"/>
              </a:lnSpc>
            </a:pPr>
            <a:r>
              <a:rPr lang="en-US" altLang="en-US" sz="1800" dirty="0" smtClean="0"/>
              <a:t>With multiple racks, communication between racks is through switches.</a:t>
            </a:r>
          </a:p>
          <a:p>
            <a:pPr eaLnBrk="1" hangingPunct="1">
              <a:lnSpc>
                <a:spcPct val="90000"/>
              </a:lnSpc>
            </a:pPr>
            <a:r>
              <a:rPr lang="en-US" altLang="en-US" dirty="0" smtClean="0"/>
              <a:t>Network bandwidth between machines on the same rack is greater than those in different racks.</a:t>
            </a:r>
          </a:p>
          <a:p>
            <a:pPr eaLnBrk="1" hangingPunct="1">
              <a:lnSpc>
                <a:spcPct val="90000"/>
              </a:lnSpc>
            </a:pPr>
            <a:r>
              <a:rPr lang="en-US" altLang="en-US" dirty="0" smtClean="0"/>
              <a:t>Name Node determines the rack id for each Data Node.</a:t>
            </a:r>
          </a:p>
          <a:p>
            <a:r>
              <a:rPr lang="en-US" altLang="en-US" dirty="0" smtClean="0"/>
              <a:t>Spawn multiple backup tasks</a:t>
            </a:r>
          </a:p>
          <a:p>
            <a:pPr lvl="1"/>
            <a:r>
              <a:rPr lang="en-US" altLang="en-US" dirty="0" smtClean="0"/>
              <a:t>Whichever one completes first, wins!</a:t>
            </a:r>
          </a:p>
          <a:p>
            <a:pPr lvl="1" eaLnBrk="1" hangingPunct="1">
              <a:lnSpc>
                <a:spcPct val="90000"/>
              </a:lnSpc>
            </a:pPr>
            <a:r>
              <a:rPr lang="en-US" altLang="en-US" sz="1800" dirty="0" smtClean="0"/>
              <a:t>Simple but non-optimal</a:t>
            </a:r>
          </a:p>
          <a:p>
            <a:pPr lvl="1" eaLnBrk="1" hangingPunct="1">
              <a:lnSpc>
                <a:spcPct val="90000"/>
              </a:lnSpc>
            </a:pPr>
            <a:r>
              <a:rPr lang="en-US" altLang="en-US" sz="1800" dirty="0" smtClean="0"/>
              <a:t>Writes are expensive</a:t>
            </a:r>
          </a:p>
          <a:p>
            <a:pPr lvl="1" eaLnBrk="1" hangingPunct="1">
              <a:lnSpc>
                <a:spcPct val="90000"/>
              </a:lnSpc>
            </a:pPr>
            <a:r>
              <a:rPr lang="en-US" altLang="en-US" sz="1800" dirty="0" smtClean="0"/>
              <a:t>Replication factor is 3</a:t>
            </a:r>
            <a:endParaRPr lang="en-US" altLang="en-US" dirty="0" smtClean="0"/>
          </a:p>
        </p:txBody>
      </p:sp>
      <p:sp>
        <p:nvSpPr>
          <p:cNvPr id="4506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40D2E09F-4A6E-486D-817E-EBBDA031F33C}" type="slidenum">
              <a:rPr lang="en-US" altLang="en-US" sz="1400" smtClean="0"/>
              <a:pPr>
                <a:spcBef>
                  <a:spcPct val="0"/>
                </a:spcBef>
                <a:buFontTx/>
                <a:buNone/>
              </a:pPr>
              <a:t>33</a:t>
            </a:fld>
            <a:endParaRPr lang="en-US" altLang="en-US" sz="1400" dirty="0" smtClean="0"/>
          </a:p>
        </p:txBody>
      </p:sp>
      <p:sp>
        <p:nvSpPr>
          <p:cNvPr id="45061"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45062"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ECA583F-0076-4432-A9A3-EB1F313695A7}" type="datetime1">
              <a:rPr lang="en-US" altLang="en-US" sz="1400" smtClean="0"/>
              <a:pPr>
                <a:spcBef>
                  <a:spcPct val="0"/>
                </a:spcBef>
                <a:buFontTx/>
                <a:buNone/>
              </a:pPr>
              <a:t>6/26/2021</a:t>
            </a:fld>
            <a:endParaRPr lang="en-US" altLang="en-US" sz="1400" dirty="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smtClean="0"/>
              <a:t>Handling Failure</a:t>
            </a:r>
          </a:p>
        </p:txBody>
      </p:sp>
      <p:sp>
        <p:nvSpPr>
          <p:cNvPr id="3" name="Content Placeholder 2"/>
          <p:cNvSpPr>
            <a:spLocks noGrp="1"/>
          </p:cNvSpPr>
          <p:nvPr>
            <p:ph idx="1"/>
          </p:nvPr>
        </p:nvSpPr>
        <p:spPr/>
        <p:txBody>
          <a:bodyPr/>
          <a:lstStyle/>
          <a:p>
            <a:pPr marL="590550" indent="-533400" eaLnBrk="1" hangingPunct="1">
              <a:lnSpc>
                <a:spcPct val="90000"/>
              </a:lnSpc>
              <a:defRPr/>
            </a:pPr>
            <a:r>
              <a:rPr lang="en-US" altLang="en-US" dirty="0" smtClean="0"/>
              <a:t>Handled via re-execution</a:t>
            </a:r>
          </a:p>
          <a:p>
            <a:pPr marL="971550" lvl="1" indent="-457200" eaLnBrk="1" hangingPunct="1">
              <a:lnSpc>
                <a:spcPct val="90000"/>
              </a:lnSpc>
              <a:defRPr/>
            </a:pPr>
            <a:r>
              <a:rPr lang="en-US" altLang="en-US" dirty="0" smtClean="0"/>
              <a:t>Detect failure via periodic heartbeats</a:t>
            </a:r>
          </a:p>
          <a:p>
            <a:pPr marL="971550" lvl="1" indent="-457200" eaLnBrk="1" hangingPunct="1">
              <a:lnSpc>
                <a:spcPct val="90000"/>
              </a:lnSpc>
              <a:defRPr/>
            </a:pPr>
            <a:r>
              <a:rPr lang="en-US" altLang="en-US" dirty="0" smtClean="0"/>
              <a:t>Task completion committed through master </a:t>
            </a:r>
          </a:p>
          <a:p>
            <a:pPr marL="590550" indent="-533400" eaLnBrk="1" hangingPunct="1">
              <a:lnSpc>
                <a:spcPct val="90000"/>
              </a:lnSpc>
              <a:defRPr/>
            </a:pPr>
            <a:r>
              <a:rPr lang="en-US" altLang="en-US" dirty="0" smtClean="0"/>
              <a:t>Robust</a:t>
            </a:r>
            <a:r>
              <a:rPr lang="en-US" altLang="en-US" sz="2800" dirty="0" smtClean="0"/>
              <a:t>: </a:t>
            </a:r>
          </a:p>
          <a:p>
            <a:pPr marL="971550" lvl="1" indent="-457200" eaLnBrk="1" hangingPunct="1">
              <a:lnSpc>
                <a:spcPct val="90000"/>
              </a:lnSpc>
              <a:defRPr/>
            </a:pPr>
            <a:r>
              <a:rPr lang="en-US" altLang="en-US" dirty="0" smtClean="0"/>
              <a:t>Can lose thousands of machines but still complete successfully</a:t>
            </a:r>
          </a:p>
          <a:p>
            <a:pPr marL="971550" lvl="1" indent="-457200" eaLnBrk="1" hangingPunct="1">
              <a:lnSpc>
                <a:spcPct val="90000"/>
              </a:lnSpc>
              <a:defRPr/>
            </a:pPr>
            <a:r>
              <a:rPr lang="en-US" altLang="en-US" dirty="0" smtClean="0"/>
              <a:t>Replicated data blocks across multiple machines</a:t>
            </a:r>
          </a:p>
          <a:p>
            <a:pPr marL="971550" lvl="1" indent="-457200" eaLnBrk="1" hangingPunct="1">
              <a:lnSpc>
                <a:spcPct val="90000"/>
              </a:lnSpc>
              <a:defRPr/>
            </a:pPr>
            <a:r>
              <a:rPr lang="en-US" altLang="en-US" dirty="0" smtClean="0"/>
              <a:t>Replicated tasks across multiple machines</a:t>
            </a:r>
          </a:p>
          <a:p>
            <a:pPr marL="971550" lvl="1" indent="-457200" eaLnBrk="1" hangingPunct="1">
              <a:lnSpc>
                <a:spcPct val="90000"/>
              </a:lnSpc>
              <a:defRPr/>
            </a:pPr>
            <a:r>
              <a:rPr lang="en-US" altLang="en-US" dirty="0" smtClean="0"/>
              <a:t>Probability that all machines with same data block fail is very low.</a:t>
            </a:r>
          </a:p>
          <a:p>
            <a:pPr marL="571500" indent="-457200" eaLnBrk="1" hangingPunct="1">
              <a:lnSpc>
                <a:spcPct val="90000"/>
              </a:lnSpc>
              <a:defRPr/>
            </a:pPr>
            <a:r>
              <a:rPr lang="en-US" altLang="en-US" dirty="0" smtClean="0"/>
              <a:t>What happens if the Master Node fails?</a:t>
            </a:r>
          </a:p>
          <a:p>
            <a:pPr marL="971550" lvl="1" indent="-457200" eaLnBrk="1" hangingPunct="1">
              <a:lnSpc>
                <a:spcPct val="90000"/>
              </a:lnSpc>
              <a:defRPr/>
            </a:pPr>
            <a:r>
              <a:rPr lang="en-US" altLang="en-US" dirty="0" smtClean="0"/>
              <a:t>With MR 3.0, multiple Name Nodes. one of which can take over in case of failure.</a:t>
            </a:r>
          </a:p>
          <a:p>
            <a:pPr marL="971550" lvl="1" indent="-457200" eaLnBrk="1" hangingPunct="1">
              <a:lnSpc>
                <a:spcPct val="90000"/>
              </a:lnSpc>
              <a:defRPr/>
            </a:pPr>
            <a:endParaRPr lang="en-US" altLang="en-US" dirty="0" smtClean="0"/>
          </a:p>
          <a:p>
            <a:pPr>
              <a:defRPr/>
            </a:pPr>
            <a:endParaRPr lang="en-US" dirty="0"/>
          </a:p>
        </p:txBody>
      </p:sp>
      <p:sp>
        <p:nvSpPr>
          <p:cNvPr id="4608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D72D976-3DEC-4819-90AD-88CAA81235E4}" type="datetime1">
              <a:rPr lang="en-US" altLang="en-US" sz="1400" smtClean="0"/>
              <a:pPr>
                <a:spcBef>
                  <a:spcPct val="0"/>
                </a:spcBef>
                <a:buFontTx/>
                <a:buNone/>
              </a:pPr>
              <a:t>6/26/2021</a:t>
            </a:fld>
            <a:endParaRPr lang="en-US" altLang="en-US" sz="1400" dirty="0" smtClean="0"/>
          </a:p>
        </p:txBody>
      </p:sp>
      <p:sp>
        <p:nvSpPr>
          <p:cNvPr id="46085"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C242B1CA-EC7C-4DE7-AAC9-A2E73C2CB052}" type="slidenum">
              <a:rPr lang="en-US" altLang="en-US" sz="1400" smtClean="0"/>
              <a:pPr>
                <a:spcBef>
                  <a:spcPct val="0"/>
                </a:spcBef>
                <a:buFontTx/>
                <a:buNone/>
              </a:pPr>
              <a:t>34</a:t>
            </a:fld>
            <a:endParaRPr lang="en-US" altLang="en-US" sz="1400" dirty="0" smtClean="0"/>
          </a:p>
        </p:txBody>
      </p:sp>
      <p:sp>
        <p:nvSpPr>
          <p:cNvPr id="46086"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smtClean="0"/>
              <a:t>MapReduce Evolution: 1 -&gt; 2</a:t>
            </a:r>
          </a:p>
        </p:txBody>
      </p:sp>
      <p:sp>
        <p:nvSpPr>
          <p:cNvPr id="14339"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F068FFA-94DE-47F4-840A-CA0AC70A4D27}" type="datetime1">
              <a:rPr lang="en-US" altLang="en-US" sz="1400" smtClean="0"/>
              <a:pPr>
                <a:spcBef>
                  <a:spcPct val="0"/>
                </a:spcBef>
                <a:buFontTx/>
                <a:buNone/>
              </a:pPr>
              <a:t>6/26/2021</a:t>
            </a:fld>
            <a:endParaRPr lang="en-US" altLang="en-US" sz="1400" dirty="0" smtClean="0"/>
          </a:p>
        </p:txBody>
      </p:sp>
      <p:pic>
        <p:nvPicPr>
          <p:cNvPr id="7" name="Content Placeholder 6" descr="Hadoop-Yarn.png"/>
          <p:cNvPicPr>
            <a:picLocks noGrp="1" noChangeAspect="1"/>
          </p:cNvPicPr>
          <p:nvPr>
            <p:ph idx="1"/>
          </p:nvPr>
        </p:nvPicPr>
        <p:blipFill>
          <a:blip r:embed="rId3"/>
          <a:stretch>
            <a:fillRect/>
          </a:stretch>
        </p:blipFill>
        <p:spPr>
          <a:xfrm>
            <a:off x="714375" y="3033713"/>
            <a:ext cx="7210425" cy="3016250"/>
          </a:xfrm>
        </p:spPr>
        <p:style>
          <a:lnRef idx="0">
            <a:schemeClr val="accent3"/>
          </a:lnRef>
          <a:fillRef idx="3">
            <a:schemeClr val="accent3"/>
          </a:fillRef>
          <a:effectRef idx="3">
            <a:schemeClr val="accent3"/>
          </a:effectRef>
          <a:fontRef idx="minor">
            <a:schemeClr val="lt1"/>
          </a:fontRef>
        </p:style>
      </p:pic>
      <p:sp>
        <p:nvSpPr>
          <p:cNvPr id="14341" name="TextBox 7"/>
          <p:cNvSpPr txBox="1">
            <a:spLocks noChangeArrowheads="1"/>
          </p:cNvSpPr>
          <p:nvPr/>
        </p:nvSpPr>
        <p:spPr bwMode="auto">
          <a:xfrm>
            <a:off x="639763" y="1173163"/>
            <a:ext cx="460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14342" name="TextBox 8"/>
          <p:cNvSpPr txBox="1">
            <a:spLocks noChangeArrowheads="1"/>
          </p:cNvSpPr>
          <p:nvPr/>
        </p:nvSpPr>
        <p:spPr bwMode="auto">
          <a:xfrm>
            <a:off x="596900" y="1001713"/>
            <a:ext cx="80899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506413" indent="-34290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lvl="1">
              <a:spcBef>
                <a:spcPct val="0"/>
              </a:spcBef>
              <a:buFont typeface="Arial" panose="020B0604020202020204" pitchFamily="34" charset="0"/>
              <a:buAutoNum type="arabicPeriod"/>
            </a:pPr>
            <a:r>
              <a:rPr lang="en-US" altLang="en-US" sz="1800" dirty="0"/>
              <a:t>Java Framework ( a lot of java packages). </a:t>
            </a:r>
          </a:p>
          <a:p>
            <a:pPr lvl="1">
              <a:spcBef>
                <a:spcPct val="0"/>
              </a:spcBef>
              <a:buFont typeface="Arial" panose="020B0604020202020204" pitchFamily="34" charset="0"/>
              <a:buAutoNum type="arabicPeriod"/>
            </a:pPr>
            <a:r>
              <a:rPr lang="en-US" altLang="en-US" sz="1800" dirty="0"/>
              <a:t>Promised a </a:t>
            </a:r>
            <a:r>
              <a:rPr lang="en-US" altLang="en-US" sz="1800" b="1" i="1" dirty="0">
                <a:solidFill>
                  <a:srgbClr val="FF0000"/>
                </a:solidFill>
              </a:rPr>
              <a:t>dramatic</a:t>
            </a:r>
            <a:r>
              <a:rPr lang="en-US" altLang="en-US" sz="1800" dirty="0"/>
              <a:t> reduction in Cost of Operation</a:t>
            </a:r>
          </a:p>
          <a:p>
            <a:pPr lvl="1">
              <a:spcBef>
                <a:spcPct val="0"/>
              </a:spcBef>
              <a:buFont typeface="Arial" panose="020B0604020202020204" pitchFamily="34" charset="0"/>
              <a:buAutoNum type="arabicPeriod"/>
            </a:pPr>
            <a:r>
              <a:rPr lang="en-US" altLang="en-US" sz="1800" dirty="0"/>
              <a:t>Separation of Concerns between data collection and analytics</a:t>
            </a:r>
          </a:p>
          <a:p>
            <a:pPr lvl="1">
              <a:spcBef>
                <a:spcPct val="0"/>
              </a:spcBef>
              <a:buFont typeface="Arial" panose="020B0604020202020204" pitchFamily="34" charset="0"/>
              <a:buAutoNum type="arabicPeriod"/>
            </a:pPr>
            <a:r>
              <a:rPr lang="en-US" altLang="en-US" sz="1800" dirty="0"/>
              <a:t>May be a cost-effective alternative to a conventional (ETL) process</a:t>
            </a:r>
          </a:p>
          <a:p>
            <a:pPr lvl="1">
              <a:spcBef>
                <a:spcPct val="0"/>
              </a:spcBef>
              <a:buFont typeface="Arial" panose="020B0604020202020204" pitchFamily="34" charset="0"/>
              <a:buAutoNum type="arabicPeriod"/>
            </a:pPr>
            <a:r>
              <a:rPr lang="en-US" altLang="en-US" sz="1800" dirty="0"/>
              <a:t>Suitable for unstructured data (the variety issue), distributed computing and scale.</a:t>
            </a:r>
          </a:p>
          <a:p>
            <a:pPr>
              <a:spcBef>
                <a:spcPct val="0"/>
              </a:spcBef>
              <a:buFontTx/>
              <a:buNone/>
            </a:pPr>
            <a:endParaRPr lang="en-US" altLang="en-US" sz="1800" dirty="0"/>
          </a:p>
        </p:txBody>
      </p:sp>
      <p:sp>
        <p:nvSpPr>
          <p:cNvPr id="1434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ECB2A997-A121-4CDF-9B04-6460B3C5587C}" type="slidenum">
              <a:rPr lang="en-US" altLang="en-US" sz="1400" smtClean="0"/>
              <a:pPr>
                <a:spcBef>
                  <a:spcPct val="0"/>
                </a:spcBef>
                <a:buFontTx/>
                <a:buNone/>
              </a:pPr>
              <a:t>35</a:t>
            </a:fld>
            <a:endParaRPr lang="en-US" altLang="en-US" sz="1400" dirty="0" smtClean="0"/>
          </a:p>
        </p:txBody>
      </p:sp>
      <p:sp>
        <p:nvSpPr>
          <p:cNvPr id="14344"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MapReduce </a:t>
            </a:r>
            <a:r>
              <a:rPr lang="en-US" altLang="en-US" dirty="0" smtClean="0"/>
              <a:t>Evolution: 3</a:t>
            </a:r>
            <a:endParaRPr lang="en-US" dirty="0"/>
          </a:p>
        </p:txBody>
      </p:sp>
      <p:sp>
        <p:nvSpPr>
          <p:cNvPr id="3" name="Content Placeholder 2"/>
          <p:cNvSpPr>
            <a:spLocks noGrp="1"/>
          </p:cNvSpPr>
          <p:nvPr>
            <p:ph idx="1"/>
          </p:nvPr>
        </p:nvSpPr>
        <p:spPr/>
        <p:txBody>
          <a:bodyPr/>
          <a:lstStyle/>
          <a:p>
            <a:r>
              <a:rPr lang="en-US" sz="1800" dirty="0"/>
              <a:t>Minimum Required Java Version in Hadoop 3 is Increased from 7 to </a:t>
            </a:r>
            <a:r>
              <a:rPr lang="en-US" sz="1800" dirty="0" smtClean="0"/>
              <a:t>8</a:t>
            </a:r>
          </a:p>
          <a:p>
            <a:r>
              <a:rPr lang="en-US" sz="1800" dirty="0" smtClean="0"/>
              <a:t>YARN Version 2</a:t>
            </a:r>
          </a:p>
          <a:p>
            <a:pPr lvl="1"/>
            <a:r>
              <a:rPr lang="en-US" sz="1600" dirty="0" smtClean="0"/>
              <a:t>V1 limited to single reader/writer – did not scale well</a:t>
            </a:r>
          </a:p>
          <a:p>
            <a:pPr lvl="1"/>
            <a:r>
              <a:rPr lang="en-US" sz="1600" dirty="0" smtClean="0"/>
              <a:t>V2 separates reader from writers – different numbers may improve scalability</a:t>
            </a:r>
          </a:p>
          <a:p>
            <a:r>
              <a:rPr lang="en-US" sz="1800" dirty="0" smtClean="0"/>
              <a:t>Shell scripts rewritten to improve performance:</a:t>
            </a:r>
          </a:p>
          <a:p>
            <a:pPr lvl="1"/>
            <a:r>
              <a:rPr lang="en-US" sz="1600" dirty="0" smtClean="0"/>
              <a:t>Better error messages</a:t>
            </a:r>
          </a:p>
          <a:p>
            <a:r>
              <a:rPr lang="en-US" sz="2000" dirty="0" smtClean="0"/>
              <a:t>Native Java Implementation for Combiners improves performance 30%</a:t>
            </a:r>
          </a:p>
          <a:p>
            <a:r>
              <a:rPr lang="en-US" sz="2000" dirty="0" smtClean="0"/>
              <a:t>Multiple Name Nodes improves reliability</a:t>
            </a:r>
          </a:p>
          <a:p>
            <a:r>
              <a:rPr lang="en-US" sz="2000" dirty="0" smtClean="0"/>
              <a:t>Alternatives to HDFS: </a:t>
            </a:r>
            <a:r>
              <a:rPr lang="en-US" sz="1800" dirty="0"/>
              <a:t>Microsoft Azure Data Lake and Aliyun Object Storage </a:t>
            </a:r>
            <a:r>
              <a:rPr lang="en-US" sz="1800" dirty="0" smtClean="0"/>
              <a:t>System</a:t>
            </a:r>
          </a:p>
          <a:p>
            <a:r>
              <a:rPr lang="en-US" sz="1800" dirty="0" smtClean="0"/>
              <a:t>Other fixes for the advanced user!</a:t>
            </a:r>
            <a:endParaRPr lang="en-US" sz="2000" dirty="0" smtClean="0"/>
          </a:p>
          <a:p>
            <a:pPr lvl="1"/>
            <a:endParaRPr lang="en-US" dirty="0" smtClean="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36</a:t>
            </a:fld>
            <a:endParaRPr lang="en-US" altLang="en-US" dirty="0"/>
          </a:p>
        </p:txBody>
      </p:sp>
      <p:sp>
        <p:nvSpPr>
          <p:cNvPr id="7" name="TextBox 6"/>
          <p:cNvSpPr txBox="1"/>
          <p:nvPr/>
        </p:nvSpPr>
        <p:spPr>
          <a:xfrm>
            <a:off x="457200" y="5962669"/>
            <a:ext cx="3366178" cy="276999"/>
          </a:xfrm>
          <a:prstGeom prst="rect">
            <a:avLst/>
          </a:prstGeom>
          <a:noFill/>
        </p:spPr>
        <p:txBody>
          <a:bodyPr wrap="none" rtlCol="0">
            <a:spAutoFit/>
          </a:bodyPr>
          <a:lstStyle/>
          <a:p>
            <a:r>
              <a:rPr lang="en-US" sz="1200" dirty="0"/>
              <a:t>Source: https://</a:t>
            </a:r>
            <a:r>
              <a:rPr lang="en-US" sz="1200" dirty="0" smtClean="0"/>
              <a:t>www.edureka.co/blog/hadoop-3</a:t>
            </a:r>
            <a:endParaRPr lang="en-US" sz="1200" dirty="0"/>
          </a:p>
        </p:txBody>
      </p:sp>
    </p:spTree>
    <p:extLst>
      <p:ext uri="{BB962C8B-B14F-4D97-AF65-F5344CB8AC3E}">
        <p14:creationId xmlns:p14="http://schemas.microsoft.com/office/powerpoint/2010/main" val="158972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en-US" altLang="en-US" dirty="0" smtClean="0"/>
              <a:t>MapReduce Issues - I</a:t>
            </a:r>
          </a:p>
        </p:txBody>
      </p:sp>
      <p:sp>
        <p:nvSpPr>
          <p:cNvPr id="60419" name="Rectangle 3"/>
          <p:cNvSpPr>
            <a:spLocks noGrp="1" noChangeArrowheads="1"/>
          </p:cNvSpPr>
          <p:nvPr>
            <p:ph type="body" idx="4294967295"/>
          </p:nvPr>
        </p:nvSpPr>
        <p:spPr/>
        <p:txBody>
          <a:bodyPr/>
          <a:lstStyle/>
          <a:p>
            <a:pPr eaLnBrk="1" hangingPunct="1"/>
            <a:r>
              <a:rPr lang="en-US" altLang="en-US" sz="2000" dirty="0" smtClean="0"/>
              <a:t>Strict synchronization between map and reduce phases:</a:t>
            </a:r>
          </a:p>
          <a:p>
            <a:pPr lvl="1" eaLnBrk="1" hangingPunct="1"/>
            <a:r>
              <a:rPr lang="en-GB" altLang="en-US" sz="1800" i="1" dirty="0" smtClean="0"/>
              <a:t>No reduce task can start until all map tasks are complete</a:t>
            </a:r>
          </a:p>
          <a:p>
            <a:pPr lvl="2" eaLnBrk="1" hangingPunct="1"/>
            <a:r>
              <a:rPr lang="en-US" altLang="en-US" sz="1600" i="1" dirty="0" smtClean="0">
                <a:ea typeface="SimSun" panose="02010600030101010101" pitchFamily="2" charset="-122"/>
              </a:rPr>
              <a:t>Slow map tasks significantly lengthen completion time.</a:t>
            </a:r>
            <a:endParaRPr lang="en-US" altLang="en-US" sz="1600" dirty="0" smtClean="0"/>
          </a:p>
          <a:p>
            <a:pPr lvl="2" eaLnBrk="1" hangingPunct="1"/>
            <a:r>
              <a:rPr lang="en-US" altLang="en-US" sz="1600" dirty="0" smtClean="0"/>
              <a:t>Does not readily support asynchronous algorithms</a:t>
            </a:r>
          </a:p>
          <a:p>
            <a:pPr eaLnBrk="1" hangingPunct="1"/>
            <a:r>
              <a:rPr lang="en-US" altLang="en-US" sz="2000" dirty="0" smtClean="0"/>
              <a:t>I/O takes longer than computation</a:t>
            </a:r>
          </a:p>
          <a:p>
            <a:pPr lvl="1" eaLnBrk="1" hangingPunct="1"/>
            <a:r>
              <a:rPr lang="en-US" altLang="en-US" sz="1800" dirty="0" smtClean="0"/>
              <a:t>Especially in iterative algorithms; across distributed network infrastructure</a:t>
            </a:r>
          </a:p>
          <a:p>
            <a:pPr eaLnBrk="1" hangingPunct="1"/>
            <a:r>
              <a:rPr lang="en-US" altLang="en-US" sz="2000" dirty="0" smtClean="0"/>
              <a:t>Bad Input data may cause task failures requiring restart</a:t>
            </a:r>
          </a:p>
          <a:p>
            <a:pPr eaLnBrk="1" hangingPunct="1"/>
            <a:r>
              <a:rPr lang="en-US" altLang="en-US" sz="2000" dirty="0" smtClean="0"/>
              <a:t>Data skew (uneven distribution of keys) leads to performance problems</a:t>
            </a:r>
          </a:p>
          <a:p>
            <a:pPr lvl="1" eaLnBrk="1" hangingPunct="1"/>
            <a:r>
              <a:rPr lang="en-US" altLang="en-US" sz="1600" dirty="0" smtClean="0"/>
              <a:t>Application may have different processing for different keys</a:t>
            </a:r>
          </a:p>
          <a:p>
            <a:pPr eaLnBrk="1" hangingPunct="1"/>
            <a:r>
              <a:rPr lang="en-US" altLang="en-US" sz="2000" dirty="0" smtClean="0"/>
              <a:t>Complex algorithms need to be decomposed into cascaded or iterated MR jobs</a:t>
            </a:r>
          </a:p>
          <a:p>
            <a:pPr lvl="1" eaLnBrk="1" hangingPunct="1"/>
            <a:r>
              <a:rPr lang="en-US" altLang="en-US" sz="1600" dirty="0" smtClean="0"/>
              <a:t>Many problems are not (currently) mapreducible</a:t>
            </a:r>
          </a:p>
          <a:p>
            <a:pPr lvl="1" eaLnBrk="1" hangingPunct="1"/>
            <a:r>
              <a:rPr lang="en-US" altLang="en-US" sz="1600" dirty="0" smtClean="0"/>
              <a:t>But, they may be very amenable to MPI implementations</a:t>
            </a:r>
          </a:p>
        </p:txBody>
      </p:sp>
      <p:sp>
        <p:nvSpPr>
          <p:cNvPr id="6042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CAE40CA5-BDF9-42CF-81C0-626F7F8B1589}" type="slidenum">
              <a:rPr lang="en-US" altLang="en-US" sz="1400" smtClean="0"/>
              <a:pPr>
                <a:spcBef>
                  <a:spcPct val="0"/>
                </a:spcBef>
                <a:buFontTx/>
                <a:buNone/>
              </a:pPr>
              <a:t>37</a:t>
            </a:fld>
            <a:endParaRPr lang="en-US" altLang="en-US" sz="1400" dirty="0" smtClean="0"/>
          </a:p>
        </p:txBody>
      </p:sp>
      <p:sp>
        <p:nvSpPr>
          <p:cNvPr id="60421"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MapReducible Jobs</a:t>
            </a:r>
            <a:endParaRPr lang="en-US" dirty="0"/>
          </a:p>
        </p:txBody>
      </p:sp>
      <p:sp>
        <p:nvSpPr>
          <p:cNvPr id="3" name="Content Placeholder 2"/>
          <p:cNvSpPr>
            <a:spLocks noGrp="1"/>
          </p:cNvSpPr>
          <p:nvPr>
            <p:ph idx="1"/>
          </p:nvPr>
        </p:nvSpPr>
        <p:spPr/>
        <p:txBody>
          <a:bodyPr/>
          <a:lstStyle/>
          <a:p>
            <a:pPr marL="274320" indent="-274320" eaLnBrk="1" fontAlgn="auto" hangingPunct="1">
              <a:spcAft>
                <a:spcPts val="0"/>
              </a:spcAft>
              <a:buFont typeface="Wingdings 2"/>
              <a:buChar char=""/>
              <a:defRPr/>
            </a:pPr>
            <a:r>
              <a:rPr lang="en-US" dirty="0" smtClean="0"/>
              <a:t>Benchmark </a:t>
            </a:r>
            <a:r>
              <a:rPr lang="en-US" dirty="0"/>
              <a:t>for comparing: Jim Gray’s challenge on data-intensive computing. Ex: “Sort”</a:t>
            </a:r>
          </a:p>
          <a:p>
            <a:pPr marL="274320" indent="-274320" eaLnBrk="1" fontAlgn="auto" hangingPunct="1">
              <a:spcAft>
                <a:spcPts val="0"/>
              </a:spcAft>
              <a:buFont typeface="Wingdings 2"/>
              <a:buChar char=""/>
              <a:defRPr/>
            </a:pPr>
            <a:r>
              <a:rPr lang="en-US" dirty="0"/>
              <a:t>Google </a:t>
            </a:r>
            <a:r>
              <a:rPr lang="en-US" dirty="0" smtClean="0"/>
              <a:t>use(d,s) </a:t>
            </a:r>
            <a:r>
              <a:rPr lang="en-US" dirty="0"/>
              <a:t>it </a:t>
            </a:r>
            <a:r>
              <a:rPr lang="en-US" dirty="0" smtClean="0"/>
              <a:t>for </a:t>
            </a:r>
            <a:r>
              <a:rPr lang="en-US" dirty="0"/>
              <a:t>wordcount, adwords, pagerank, indexing data. </a:t>
            </a:r>
          </a:p>
          <a:p>
            <a:pPr marL="274320" indent="-274320" eaLnBrk="1" fontAlgn="auto" hangingPunct="1">
              <a:spcAft>
                <a:spcPts val="0"/>
              </a:spcAft>
              <a:buFont typeface="Wingdings 2"/>
              <a:buChar char=""/>
              <a:defRPr/>
            </a:pPr>
            <a:r>
              <a:rPr lang="en-US" dirty="0"/>
              <a:t>Simple algorithms such as grep, text-indexing, reverse indexing</a:t>
            </a:r>
          </a:p>
          <a:p>
            <a:pPr marL="274320" indent="-274320" eaLnBrk="1" fontAlgn="auto" hangingPunct="1">
              <a:spcAft>
                <a:spcPts val="0"/>
              </a:spcAft>
              <a:buFont typeface="Wingdings 2"/>
              <a:buChar char=""/>
              <a:defRPr/>
            </a:pPr>
            <a:r>
              <a:rPr lang="en-US" dirty="0"/>
              <a:t>Bayesian classification: data mining domain</a:t>
            </a:r>
          </a:p>
          <a:p>
            <a:pPr marL="274320" indent="-274320" eaLnBrk="1" fontAlgn="auto" hangingPunct="1">
              <a:spcAft>
                <a:spcPts val="0"/>
              </a:spcAft>
              <a:buFont typeface="Wingdings 2"/>
              <a:buChar char=""/>
              <a:defRPr/>
            </a:pPr>
            <a:r>
              <a:rPr lang="en-US" dirty="0"/>
              <a:t>Facebook uses it for various operations: demographics</a:t>
            </a:r>
          </a:p>
          <a:p>
            <a:pPr marL="274320" indent="-274320" eaLnBrk="1" fontAlgn="auto" hangingPunct="1">
              <a:spcAft>
                <a:spcPts val="0"/>
              </a:spcAft>
              <a:buFont typeface="Wingdings 2"/>
              <a:buChar char=""/>
              <a:defRPr/>
            </a:pPr>
            <a:r>
              <a:rPr lang="en-US" dirty="0"/>
              <a:t>Financial services use it for analytics</a:t>
            </a:r>
          </a:p>
          <a:p>
            <a:pPr marL="274320" indent="-274320" eaLnBrk="1" fontAlgn="auto" hangingPunct="1">
              <a:spcAft>
                <a:spcPts val="0"/>
              </a:spcAft>
              <a:buFont typeface="Wingdings 2"/>
              <a:buChar char=""/>
              <a:defRPr/>
            </a:pPr>
            <a:r>
              <a:rPr lang="en-US" dirty="0"/>
              <a:t>Astronomy: Gaussian analysis for locating extra-terrestrial objects.</a:t>
            </a:r>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38</a:t>
            </a:fld>
            <a:endParaRPr lang="en-US" altLang="en-US" dirty="0"/>
          </a:p>
        </p:txBody>
      </p:sp>
    </p:spTree>
    <p:extLst>
      <p:ext uri="{BB962C8B-B14F-4D97-AF65-F5344CB8AC3E}">
        <p14:creationId xmlns:p14="http://schemas.microsoft.com/office/powerpoint/2010/main" val="3065967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dirty="0" smtClean="0"/>
              <a:t>MapReduce Issues - II</a:t>
            </a:r>
          </a:p>
        </p:txBody>
      </p:sp>
      <p:sp>
        <p:nvSpPr>
          <p:cNvPr id="62467" name="Rectangle 3"/>
          <p:cNvSpPr>
            <a:spLocks noGrp="1" noChangeArrowheads="1"/>
          </p:cNvSpPr>
          <p:nvPr>
            <p:ph type="body" idx="1"/>
          </p:nvPr>
        </p:nvSpPr>
        <p:spPr/>
        <p:txBody>
          <a:bodyPr/>
          <a:lstStyle/>
          <a:p>
            <a:pPr eaLnBrk="1" hangingPunct="1">
              <a:lnSpc>
                <a:spcPct val="90000"/>
              </a:lnSpc>
            </a:pPr>
            <a:r>
              <a:rPr lang="en-US" altLang="en-US" sz="2000" dirty="0" smtClean="0"/>
              <a:t>Determining minimum data set size given MR overhead</a:t>
            </a:r>
          </a:p>
          <a:p>
            <a:pPr eaLnBrk="1" hangingPunct="1">
              <a:lnSpc>
                <a:spcPct val="90000"/>
              </a:lnSpc>
            </a:pPr>
            <a:r>
              <a:rPr lang="en-US" altLang="en-US" sz="2000" dirty="0" smtClean="0"/>
              <a:t>No cross-task communication (in MapReduce I; limited - Yarn)</a:t>
            </a:r>
          </a:p>
          <a:p>
            <a:pPr eaLnBrk="1" hangingPunct="1">
              <a:lnSpc>
                <a:spcPct val="90000"/>
              </a:lnSpc>
            </a:pPr>
            <a:r>
              <a:rPr lang="en-US" altLang="en-US" sz="2000" dirty="0" smtClean="0"/>
              <a:t>Difficulty handling complex objects because of &lt;key, value&gt; representation</a:t>
            </a:r>
          </a:p>
          <a:p>
            <a:pPr eaLnBrk="1" hangingPunct="1">
              <a:lnSpc>
                <a:spcPct val="90000"/>
              </a:lnSpc>
            </a:pPr>
            <a:r>
              <a:rPr lang="en-US" altLang="en-US" sz="2000" dirty="0" smtClean="0"/>
              <a:t>MapReduce is a low-level programming interface:</a:t>
            </a:r>
          </a:p>
          <a:p>
            <a:pPr lvl="1" eaLnBrk="1" hangingPunct="1">
              <a:lnSpc>
                <a:spcPct val="90000"/>
              </a:lnSpc>
            </a:pPr>
            <a:r>
              <a:rPr lang="en-US" altLang="en-US" sz="1800" dirty="0" smtClean="0"/>
              <a:t>Java functions (also, C, FORTRAN, others)</a:t>
            </a:r>
          </a:p>
          <a:p>
            <a:pPr lvl="1" eaLnBrk="1" hangingPunct="1">
              <a:lnSpc>
                <a:spcPct val="90000"/>
              </a:lnSpc>
            </a:pPr>
            <a:r>
              <a:rPr lang="en-US" altLang="en-US" sz="1800" dirty="0" smtClean="0"/>
              <a:t>Discrete control over system parameters</a:t>
            </a:r>
          </a:p>
          <a:p>
            <a:pPr eaLnBrk="1" hangingPunct="1">
              <a:lnSpc>
                <a:spcPct val="90000"/>
              </a:lnSpc>
            </a:pPr>
            <a:r>
              <a:rPr lang="en-US" altLang="en-US" sz="2000" dirty="0" smtClean="0"/>
              <a:t>Higher-Level Declarative Query Languages can easy programming</a:t>
            </a:r>
          </a:p>
          <a:p>
            <a:pPr lvl="1" eaLnBrk="1" hangingPunct="1">
              <a:lnSpc>
                <a:spcPct val="90000"/>
              </a:lnSpc>
            </a:pPr>
            <a:r>
              <a:rPr lang="en-US" altLang="en-US" sz="1800" dirty="0" smtClean="0"/>
              <a:t>Yahoo!, Pig: A relational algebra language</a:t>
            </a:r>
          </a:p>
          <a:p>
            <a:pPr lvl="1" eaLnBrk="1" hangingPunct="1">
              <a:lnSpc>
                <a:spcPct val="90000"/>
              </a:lnSpc>
            </a:pPr>
            <a:r>
              <a:rPr lang="en-US" altLang="en-US" sz="1800" dirty="0" smtClean="0"/>
              <a:t>IBM Jaql: Similar</a:t>
            </a:r>
          </a:p>
          <a:p>
            <a:pPr eaLnBrk="1" hangingPunct="1">
              <a:lnSpc>
                <a:spcPct val="90000"/>
              </a:lnSpc>
            </a:pPr>
            <a:r>
              <a:rPr lang="en-US" altLang="en-US" sz="2000" dirty="0" smtClean="0"/>
              <a:t>Acyclic data flow is inefficient for applications that repeatedly reuse a </a:t>
            </a:r>
            <a:r>
              <a:rPr lang="en-US" altLang="en-US" sz="2000" i="1" dirty="0" smtClean="0"/>
              <a:t>working set</a:t>
            </a:r>
            <a:r>
              <a:rPr lang="en-US" altLang="en-US" sz="2000" dirty="0" smtClean="0"/>
              <a:t> of data:</a:t>
            </a:r>
          </a:p>
          <a:p>
            <a:pPr lvl="1" eaLnBrk="1" hangingPunct="1">
              <a:lnSpc>
                <a:spcPct val="90000"/>
              </a:lnSpc>
            </a:pPr>
            <a:r>
              <a:rPr lang="en-US" altLang="en-US" sz="1800" b="1" dirty="0" smtClean="0"/>
              <a:t>Iterative</a:t>
            </a:r>
            <a:r>
              <a:rPr lang="en-US" altLang="en-US" sz="1800" dirty="0" smtClean="0"/>
              <a:t> algorithms (machine learning, graphs)</a:t>
            </a:r>
          </a:p>
          <a:p>
            <a:pPr lvl="1" eaLnBrk="1" hangingPunct="1">
              <a:lnSpc>
                <a:spcPct val="90000"/>
              </a:lnSpc>
            </a:pPr>
            <a:r>
              <a:rPr lang="en-US" altLang="en-US" sz="1800" b="1" dirty="0" smtClean="0"/>
              <a:t>Interactive</a:t>
            </a:r>
            <a:r>
              <a:rPr lang="en-US" altLang="en-US" sz="1800" dirty="0" smtClean="0"/>
              <a:t> data mining tools (R, Excel, Python)</a:t>
            </a:r>
          </a:p>
          <a:p>
            <a:pPr eaLnBrk="1" hangingPunct="1">
              <a:lnSpc>
                <a:spcPct val="90000"/>
              </a:lnSpc>
            </a:pPr>
            <a:r>
              <a:rPr lang="en-US" altLang="en-US" sz="2000" dirty="0"/>
              <a:t>Hadoop defines its own “box” classes for strings </a:t>
            </a:r>
            <a:r>
              <a:rPr lang="en-US" altLang="en-US" sz="2000" i="1" dirty="0"/>
              <a:t>(Text),</a:t>
            </a:r>
            <a:r>
              <a:rPr lang="en-US" altLang="en-US" sz="2000" dirty="0"/>
              <a:t> integers </a:t>
            </a:r>
            <a:r>
              <a:rPr lang="en-US" altLang="en-US" sz="2000" i="1" dirty="0"/>
              <a:t>(IntWritable)</a:t>
            </a:r>
            <a:r>
              <a:rPr lang="en-US" altLang="en-US" sz="2000" dirty="0"/>
              <a:t>, etc. </a:t>
            </a:r>
          </a:p>
        </p:txBody>
      </p:sp>
      <p:sp>
        <p:nvSpPr>
          <p:cNvPr id="62468"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391091EE-10AE-4028-9006-AD9FA140E6F9}" type="slidenum">
              <a:rPr lang="en-US" altLang="en-US" sz="1400" smtClean="0"/>
              <a:pPr>
                <a:spcBef>
                  <a:spcPct val="0"/>
                </a:spcBef>
                <a:buFontTx/>
                <a:buNone/>
              </a:pPr>
              <a:t>39</a:t>
            </a:fld>
            <a:endParaRPr lang="en-US" altLang="en-US" sz="1400" dirty="0" smtClean="0"/>
          </a:p>
        </p:txBody>
      </p:sp>
      <p:sp>
        <p:nvSpPr>
          <p:cNvPr id="62469"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t>Hadoop</a:t>
            </a:r>
          </a:p>
        </p:txBody>
      </p:sp>
      <p:sp>
        <p:nvSpPr>
          <p:cNvPr id="10243" name="Content Placeholder 2"/>
          <p:cNvSpPr>
            <a:spLocks noGrp="1"/>
          </p:cNvSpPr>
          <p:nvPr>
            <p:ph idx="1"/>
          </p:nvPr>
        </p:nvSpPr>
        <p:spPr>
          <a:xfrm>
            <a:off x="457200" y="1066800"/>
            <a:ext cx="4519446" cy="5135563"/>
          </a:xfrm>
        </p:spPr>
        <p:txBody>
          <a:bodyPr/>
          <a:lstStyle/>
          <a:p>
            <a:r>
              <a:rPr lang="en-US" altLang="en-US" sz="2000" b="1" dirty="0" smtClean="0"/>
              <a:t>Open Source Apache Project </a:t>
            </a:r>
          </a:p>
          <a:p>
            <a:pPr lvl="1"/>
            <a:r>
              <a:rPr lang="en-US" altLang="en-US" sz="1800" u="sng" dirty="0" smtClean="0">
                <a:solidFill>
                  <a:schemeClr val="tx2"/>
                </a:solidFill>
              </a:rPr>
              <a:t>http://hadoop.apache.org/</a:t>
            </a:r>
            <a:endParaRPr lang="en-US" altLang="zh-CN" sz="1800" u="sng" dirty="0" smtClean="0">
              <a:solidFill>
                <a:schemeClr val="tx2"/>
              </a:solidFill>
              <a:ea typeface="SimSun" panose="02010600030101010101" pitchFamily="2" charset="-122"/>
            </a:endParaRPr>
          </a:p>
          <a:p>
            <a:r>
              <a:rPr lang="en-US" altLang="en-US" sz="2000" b="1" dirty="0" smtClean="0"/>
              <a:t>Written in Java</a:t>
            </a:r>
            <a:endParaRPr lang="en-US" altLang="zh-CN" sz="2000" b="1" dirty="0" smtClean="0">
              <a:ea typeface="SimSun" panose="02010600030101010101" pitchFamily="2" charset="-122"/>
            </a:endParaRPr>
          </a:p>
          <a:p>
            <a:pPr lvl="1"/>
            <a:r>
              <a:rPr lang="en-US" altLang="zh-CN" sz="1800" dirty="0" smtClean="0">
                <a:ea typeface="SimSun" panose="02010600030101010101" pitchFamily="2" charset="-122"/>
              </a:rPr>
              <a:t>Works with other languages: c, c++, R, FORTRAN</a:t>
            </a:r>
          </a:p>
          <a:p>
            <a:r>
              <a:rPr lang="en-US" altLang="en-US" sz="2000" b="1" dirty="0" smtClean="0"/>
              <a:t>Runs on</a:t>
            </a:r>
            <a:endParaRPr lang="en-US" altLang="zh-CN" sz="2000" b="1" dirty="0" smtClean="0">
              <a:ea typeface="SimSun" panose="02010600030101010101" pitchFamily="2" charset="-122"/>
            </a:endParaRPr>
          </a:p>
          <a:p>
            <a:pPr lvl="1"/>
            <a:r>
              <a:rPr lang="en-US" altLang="zh-CN" sz="1800" dirty="0" smtClean="0">
                <a:ea typeface="SimSun" panose="02010600030101010101" pitchFamily="2" charset="-122"/>
              </a:rPr>
              <a:t>Linux, Windows and more</a:t>
            </a:r>
            <a:endParaRPr lang="en-US" altLang="en-US" sz="1800" dirty="0" smtClean="0"/>
          </a:p>
          <a:p>
            <a:pPr lvl="1"/>
            <a:r>
              <a:rPr lang="en-US" altLang="zh-CN" sz="1800" dirty="0" smtClean="0">
                <a:ea typeface="SimSun" panose="02010600030101010101" pitchFamily="2" charset="-122"/>
              </a:rPr>
              <a:t>Commodity hardware with high failure rate</a:t>
            </a:r>
          </a:p>
          <a:p>
            <a:r>
              <a:rPr lang="en-US" altLang="en-US" sz="2000" b="1" dirty="0" smtClean="0">
                <a:ea typeface="SimSun" panose="02010600030101010101" pitchFamily="2" charset="-122"/>
              </a:rPr>
              <a:t>Based on Google’s design</a:t>
            </a:r>
          </a:p>
          <a:p>
            <a:r>
              <a:rPr lang="en-US" altLang="en-US" sz="2000" b="1" dirty="0" smtClean="0"/>
              <a:t>Data </a:t>
            </a:r>
            <a:r>
              <a:rPr lang="en-US" altLang="en-US" sz="2000" b="1" dirty="0"/>
              <a:t>is distributed over multiple servers, so move processing to </a:t>
            </a:r>
            <a:r>
              <a:rPr lang="en-US" altLang="en-US" sz="2000" b="1" dirty="0" smtClean="0"/>
              <a:t>data</a:t>
            </a:r>
          </a:p>
          <a:p>
            <a:r>
              <a:rPr lang="en-US" altLang="en-US" sz="2000" b="1" dirty="0" smtClean="0"/>
              <a:t>Sequential </a:t>
            </a:r>
            <a:r>
              <a:rPr lang="en-US" altLang="en-US" sz="2000" b="1" dirty="0"/>
              <a:t>processing of data set with no sharing</a:t>
            </a:r>
            <a:endParaRPr lang="en-US" altLang="en-US" sz="2000" b="1" dirty="0" smtClean="0">
              <a:ea typeface="SimSun" panose="02010600030101010101" pitchFamily="2" charset="-122"/>
            </a:endParaRPr>
          </a:p>
          <a:p>
            <a:endParaRPr lang="en-US" altLang="en-US" sz="2200" dirty="0" smtClean="0"/>
          </a:p>
        </p:txBody>
      </p:sp>
      <p:sp>
        <p:nvSpPr>
          <p:cNvPr id="1024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36C141D-9594-481D-BBA6-6A1F8D7FC5F9}" type="datetime1">
              <a:rPr lang="en-US" altLang="en-US" sz="1400" smtClean="0"/>
              <a:pPr>
                <a:spcBef>
                  <a:spcPct val="0"/>
                </a:spcBef>
                <a:buFontTx/>
                <a:buNone/>
              </a:pPr>
              <a:t>6/26/2021</a:t>
            </a:fld>
            <a:endParaRPr lang="en-US" altLang="en-US" sz="1400" dirty="0" smtClean="0"/>
          </a:p>
        </p:txBody>
      </p:sp>
      <p:sp>
        <p:nvSpPr>
          <p:cNvPr id="10245"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C91A7B20-A3AE-421B-9EC6-E04C14D37650}" type="slidenum">
              <a:rPr lang="en-US" altLang="en-US" sz="1400" smtClean="0"/>
              <a:pPr>
                <a:spcBef>
                  <a:spcPct val="0"/>
                </a:spcBef>
                <a:buFontTx/>
                <a:buNone/>
              </a:pPr>
              <a:t>4</a:t>
            </a:fld>
            <a:endParaRPr lang="en-US" altLang="en-US" sz="1400" dirty="0" smtClean="0"/>
          </a:p>
        </p:txBody>
      </p:sp>
      <p:sp>
        <p:nvSpPr>
          <p:cNvPr id="10246"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7" name="Picture 2" descr="http://www.michael-noll.com/blog/uploads/Yahoo-hadoop-cluster_OSCON_2007.jpeg"/>
          <p:cNvPicPr>
            <a:picLocks noChangeAspect="1" noChangeArrowheads="1"/>
          </p:cNvPicPr>
          <p:nvPr/>
        </p:nvPicPr>
        <p:blipFill>
          <a:blip r:embed="rId3" cstate="print"/>
          <a:srcRect/>
          <a:stretch>
            <a:fillRect/>
          </a:stretch>
        </p:blipFill>
        <p:spPr bwMode="auto">
          <a:xfrm>
            <a:off x="4976646" y="1524000"/>
            <a:ext cx="3708382" cy="1600785"/>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smtClean="0"/>
              <a:t>MapReduce Issues - III</a:t>
            </a:r>
          </a:p>
        </p:txBody>
      </p:sp>
      <p:sp>
        <p:nvSpPr>
          <p:cNvPr id="63491" name="Content Placeholder 2"/>
          <p:cNvSpPr>
            <a:spLocks noGrp="1"/>
          </p:cNvSpPr>
          <p:nvPr>
            <p:ph idx="1"/>
          </p:nvPr>
        </p:nvSpPr>
        <p:spPr/>
        <p:txBody>
          <a:bodyPr/>
          <a:lstStyle/>
          <a:p>
            <a:r>
              <a:rPr lang="en-US" altLang="en-US" sz="2000" dirty="0" smtClean="0"/>
              <a:t>Slow workers can significantly delay completion time.</a:t>
            </a:r>
          </a:p>
          <a:p>
            <a:r>
              <a:rPr lang="en-US" altLang="en-US" sz="2000" dirty="0" smtClean="0"/>
              <a:t>Writing Map code:</a:t>
            </a:r>
          </a:p>
          <a:p>
            <a:pPr lvl="1"/>
            <a:r>
              <a:rPr lang="en-US" altLang="en-US" sz="1600" dirty="0" smtClean="0"/>
              <a:t>Minimize # of conditionals</a:t>
            </a:r>
          </a:p>
          <a:p>
            <a:pPr lvl="1"/>
            <a:r>
              <a:rPr lang="en-US" altLang="en-US" sz="1600" dirty="0" smtClean="0"/>
              <a:t>Minimize (or eliminate) any iterations</a:t>
            </a:r>
          </a:p>
          <a:p>
            <a:pPr lvl="1"/>
            <a:r>
              <a:rPr lang="en-US" altLang="en-US" sz="1600" dirty="0" smtClean="0"/>
              <a:t>No recursion!</a:t>
            </a:r>
          </a:p>
          <a:p>
            <a:r>
              <a:rPr lang="en-US" altLang="en-US" sz="2000" dirty="0" smtClean="0"/>
              <a:t>Don’t share machines with other jobs; dedicate to MapReduce</a:t>
            </a:r>
          </a:p>
          <a:p>
            <a:r>
              <a:rPr lang="en-US" altLang="en-US" sz="2000" dirty="0" smtClean="0"/>
              <a:t>Disable processor caches; eliminate overhead</a:t>
            </a:r>
          </a:p>
          <a:p>
            <a:r>
              <a:rPr lang="en-US" altLang="en-US" sz="2000" dirty="0" smtClean="0"/>
              <a:t>Ensure all disks have same speed and good sectors</a:t>
            </a:r>
          </a:p>
          <a:p>
            <a:pPr lvl="1"/>
            <a:r>
              <a:rPr lang="en-US" altLang="en-US" sz="1800" dirty="0" smtClean="0"/>
              <a:t>Bad sectors cause data to transfer slowly</a:t>
            </a:r>
          </a:p>
          <a:p>
            <a:r>
              <a:rPr lang="en-US" altLang="en-US" sz="2000" dirty="0" smtClean="0"/>
              <a:t>Report Latency very High - Takes hours to aggregate data</a:t>
            </a:r>
          </a:p>
          <a:p>
            <a:r>
              <a:rPr lang="en-US" altLang="en-US" sz="2000" dirty="0" smtClean="0"/>
              <a:t>Raw Data processing through MapReduce still slow</a:t>
            </a:r>
          </a:p>
          <a:p>
            <a:r>
              <a:rPr lang="en-US" altLang="en-US" sz="2200" dirty="0"/>
              <a:t>Portability of code </a:t>
            </a:r>
            <a:r>
              <a:rPr lang="en-US" altLang="en-US" sz="2200" dirty="0" smtClean="0"/>
              <a:t>across versions is </a:t>
            </a:r>
            <a:r>
              <a:rPr lang="en-US" altLang="en-US" sz="2200" dirty="0"/>
              <a:t>questionable </a:t>
            </a:r>
            <a:r>
              <a:rPr lang="en-US" altLang="en-US" sz="2200" dirty="0" smtClean="0"/>
              <a:t>(??)</a:t>
            </a:r>
          </a:p>
          <a:p>
            <a:pPr lvl="1"/>
            <a:r>
              <a:rPr lang="en-US" altLang="en-US" sz="1800" dirty="0" smtClean="0"/>
              <a:t>Multiple vendors offer support (for a fee!!)</a:t>
            </a:r>
            <a:endParaRPr lang="en-US" altLang="en-US" sz="1800" dirty="0"/>
          </a:p>
          <a:p>
            <a:pPr marL="0" indent="0">
              <a:buNone/>
            </a:pPr>
            <a:r>
              <a:rPr lang="en-US" altLang="en-US" sz="2200" b="1" dirty="0" smtClean="0">
                <a:solidFill>
                  <a:srgbClr val="FF0000"/>
                </a:solidFill>
              </a:rPr>
              <a:t>Axiom: TANSTAAFL: There Ain’t No Such Thing As a Free Lunch!</a:t>
            </a:r>
            <a:r>
              <a:rPr lang="en-US" altLang="en-US" sz="1600" b="1" dirty="0" smtClean="0">
                <a:solidFill>
                  <a:srgbClr val="FF0000"/>
                </a:solidFill>
              </a:rPr>
              <a:t> (The Moon Is a Harsh Mistress, Robert Heinlein)</a:t>
            </a:r>
          </a:p>
        </p:txBody>
      </p:sp>
      <p:sp>
        <p:nvSpPr>
          <p:cNvPr id="6349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9737D49-0215-480E-A8C3-0C87822591BA}" type="datetime1">
              <a:rPr lang="en-US" altLang="en-US" sz="1400" smtClean="0"/>
              <a:pPr>
                <a:spcBef>
                  <a:spcPct val="0"/>
                </a:spcBef>
                <a:buFontTx/>
                <a:buNone/>
              </a:pPr>
              <a:t>6/26/2021</a:t>
            </a:fld>
            <a:endParaRPr lang="en-US" altLang="en-US" sz="1400" dirty="0" smtClean="0"/>
          </a:p>
        </p:txBody>
      </p:sp>
      <p:sp>
        <p:nvSpPr>
          <p:cNvPr id="63493"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3F14C9A3-7A0F-4373-8BF5-3FE0F4EE1C3A}" type="slidenum">
              <a:rPr lang="en-US" altLang="en-US" sz="1400" smtClean="0"/>
              <a:pPr>
                <a:spcBef>
                  <a:spcPct val="0"/>
                </a:spcBef>
                <a:buFontTx/>
                <a:buNone/>
              </a:pPr>
              <a:t>40</a:t>
            </a:fld>
            <a:endParaRPr lang="en-US" altLang="en-US" sz="1400" dirty="0" smtClean="0"/>
          </a:p>
        </p:txBody>
      </p:sp>
      <p:sp>
        <p:nvSpPr>
          <p:cNvPr id="63494"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ChangeArrowheads="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28F8249-5B2A-49D8-8532-D4891B9F917A}" type="datetime1">
              <a:rPr lang="en-US" altLang="en-US" sz="1400" smtClean="0"/>
              <a:pPr>
                <a:spcBef>
                  <a:spcPct val="0"/>
                </a:spcBef>
                <a:buFontTx/>
                <a:buNone/>
              </a:pPr>
              <a:t>6/26/2021</a:t>
            </a:fld>
            <a:endParaRPr lang="en-US" altLang="en-US" sz="1400" dirty="0" smtClean="0"/>
          </a:p>
        </p:txBody>
      </p:sp>
      <p:sp>
        <p:nvSpPr>
          <p:cNvPr id="4099" name="Rectangle 5"/>
          <p:cNvSpPr>
            <a:spLocks noGrp="1" noChangeArrowheads="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100" name="Rectangle 6"/>
          <p:cNvSpPr>
            <a:spLocks noGrp="1" noChangeArrowheads="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7C24F578-27C1-4FDD-B106-E6DC6A1F2C30}" type="slidenum">
              <a:rPr lang="en-US" altLang="en-US" sz="1400" smtClean="0"/>
              <a:pPr>
                <a:spcBef>
                  <a:spcPct val="0"/>
                </a:spcBef>
                <a:buFontTx/>
                <a:buNone/>
              </a:pPr>
              <a:t>41</a:t>
            </a:fld>
            <a:endParaRPr lang="en-US" altLang="en-US" sz="1400" dirty="0" smtClean="0"/>
          </a:p>
        </p:txBody>
      </p:sp>
      <p:sp>
        <p:nvSpPr>
          <p:cNvPr id="4101" name="Rectangle 2"/>
          <p:cNvSpPr>
            <a:spLocks noGrp="1" noChangeArrowheads="1"/>
          </p:cNvSpPr>
          <p:nvPr>
            <p:ph type="title"/>
          </p:nvPr>
        </p:nvSpPr>
        <p:spPr/>
        <p:txBody>
          <a:bodyPr/>
          <a:lstStyle/>
          <a:p>
            <a:pPr eaLnBrk="1" hangingPunct="1"/>
            <a:r>
              <a:rPr lang="en-US" altLang="en-US" dirty="0" smtClean="0"/>
              <a:t>What is Spark?</a:t>
            </a:r>
          </a:p>
        </p:txBody>
      </p:sp>
      <p:sp>
        <p:nvSpPr>
          <p:cNvPr id="4102" name="Rectangle 3"/>
          <p:cNvSpPr>
            <a:spLocks noGrp="1" noChangeArrowheads="1"/>
          </p:cNvSpPr>
          <p:nvPr>
            <p:ph type="body" idx="1"/>
          </p:nvPr>
        </p:nvSpPr>
        <p:spPr>
          <a:xfrm>
            <a:off x="457200" y="1066800"/>
            <a:ext cx="8229600" cy="4873625"/>
          </a:xfrm>
        </p:spPr>
        <p:txBody>
          <a:bodyPr/>
          <a:lstStyle/>
          <a:p>
            <a:pPr eaLnBrk="1" hangingPunct="1"/>
            <a:r>
              <a:rPr lang="en-US" altLang="en-US" sz="2000" dirty="0" smtClean="0"/>
              <a:t>Developed by UCBerkeley’s Applied Mathematics Lab to overcome deficiencies in Hadoop MapReduce</a:t>
            </a:r>
          </a:p>
          <a:p>
            <a:pPr lvl="1" eaLnBrk="1" hangingPunct="1"/>
            <a:r>
              <a:rPr lang="en-US" altLang="en-US" sz="1800" dirty="0" smtClean="0"/>
              <a:t>Slow due to replication, serialization, and disk IO</a:t>
            </a:r>
          </a:p>
          <a:p>
            <a:pPr lvl="1" eaLnBrk="1" hangingPunct="1"/>
            <a:r>
              <a:rPr lang="en-US" altLang="en-US" sz="1800" dirty="0" smtClean="0"/>
              <a:t>Inefficient for:</a:t>
            </a:r>
          </a:p>
          <a:p>
            <a:pPr marL="1200150" lvl="2" indent="-342900">
              <a:lnSpc>
                <a:spcPct val="150000"/>
              </a:lnSpc>
            </a:pPr>
            <a:r>
              <a:rPr lang="en-US" altLang="en-US" sz="1600" dirty="0" smtClean="0"/>
              <a:t>Iterative algorithms (Machine Learning, Graphs &amp; Network Analysis)</a:t>
            </a:r>
          </a:p>
          <a:p>
            <a:pPr marL="1200150" lvl="2" indent="-342900">
              <a:lnSpc>
                <a:spcPct val="150000"/>
              </a:lnSpc>
            </a:pPr>
            <a:r>
              <a:rPr lang="en-US" altLang="en-US" sz="1600" dirty="0" smtClean="0"/>
              <a:t>Interactive Data Mining (R, Excel, Adhoc Reporting, Searching)</a:t>
            </a:r>
          </a:p>
          <a:p>
            <a:pPr eaLnBrk="1" hangingPunct="1"/>
            <a:r>
              <a:rPr lang="en-US" altLang="en-US" sz="2000" dirty="0" smtClean="0"/>
              <a:t>Provide support for interactive and iterative (streaming) computations </a:t>
            </a:r>
            <a:r>
              <a:rPr lang="en-US" altLang="en-US" sz="2000" dirty="0" smtClean="0">
                <a:solidFill>
                  <a:srgbClr val="FF0000"/>
                </a:solidFill>
              </a:rPr>
              <a:t>in-memory</a:t>
            </a:r>
          </a:p>
          <a:p>
            <a:pPr lvl="1"/>
            <a:r>
              <a:rPr lang="en-US" altLang="en-US" sz="1800" dirty="0" smtClean="0"/>
              <a:t>Resilient Distributed Dataset </a:t>
            </a:r>
            <a:r>
              <a:rPr lang="en-US" altLang="en-US" sz="1800" b="1" dirty="0" smtClean="0"/>
              <a:t>(RDD)</a:t>
            </a:r>
            <a:r>
              <a:rPr lang="en-US" altLang="en-US" sz="1800" dirty="0" smtClean="0"/>
              <a:t>: fault-tolerance, in-memory storage abstraction </a:t>
            </a:r>
          </a:p>
          <a:p>
            <a:r>
              <a:rPr lang="en-US" altLang="en-US" sz="2000" dirty="0" smtClean="0"/>
              <a:t>Scala interface, Java and Python APIs; R interface </a:t>
            </a:r>
          </a:p>
          <a:p>
            <a:r>
              <a:rPr lang="en-US" altLang="en-US" sz="2000" dirty="0" smtClean="0"/>
              <a:t>Interactive shell: Scala, Python, R</a:t>
            </a:r>
          </a:p>
        </p:txBody>
      </p:sp>
    </p:spTree>
    <p:extLst>
      <p:ext uri="{BB962C8B-B14F-4D97-AF65-F5344CB8AC3E}">
        <p14:creationId xmlns:p14="http://schemas.microsoft.com/office/powerpoint/2010/main" val="14132817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Ecosystem</a:t>
            </a: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42</a:t>
            </a:fld>
            <a:endParaRPr lang="en-US"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3112" y="1295400"/>
            <a:ext cx="5057775" cy="2771775"/>
          </a:xfrm>
          <a:prstGeom prst="rect">
            <a:avLst/>
          </a:prstGeom>
        </p:spPr>
      </p:pic>
      <p:sp>
        <p:nvSpPr>
          <p:cNvPr id="8" name="TextBox 7"/>
          <p:cNvSpPr txBox="1"/>
          <p:nvPr/>
        </p:nvSpPr>
        <p:spPr>
          <a:xfrm>
            <a:off x="3124200" y="4267200"/>
            <a:ext cx="3496470" cy="1569660"/>
          </a:xfrm>
          <a:prstGeom prst="rect">
            <a:avLst/>
          </a:prstGeom>
          <a:noFill/>
        </p:spPr>
        <p:txBody>
          <a:bodyPr wrap="none" rtlCol="0">
            <a:spAutoFit/>
          </a:bodyPr>
          <a:lstStyle/>
          <a:p>
            <a:r>
              <a:rPr lang="en-US" sz="1600" dirty="0" smtClean="0"/>
              <a:t>Key Features of Spark Core:</a:t>
            </a:r>
          </a:p>
          <a:p>
            <a:pPr marL="285750" indent="-285750">
              <a:buFont typeface="Arial" panose="020B0604020202020204" pitchFamily="34" charset="0"/>
              <a:buChar char="•"/>
            </a:pPr>
            <a:r>
              <a:rPr lang="en-US" sz="1600" dirty="0" smtClean="0"/>
              <a:t>Handles I/O Functionality</a:t>
            </a:r>
          </a:p>
          <a:p>
            <a:pPr marL="285750" indent="-285750">
              <a:buFont typeface="Arial" panose="020B0604020202020204" pitchFamily="34" charset="0"/>
              <a:buChar char="•"/>
            </a:pPr>
            <a:r>
              <a:rPr lang="en-US" sz="1600" dirty="0" smtClean="0"/>
              <a:t>Manages Spark Cluster</a:t>
            </a:r>
          </a:p>
          <a:p>
            <a:pPr marL="285750" indent="-285750">
              <a:buFont typeface="Arial" panose="020B0604020202020204" pitchFamily="34" charset="0"/>
              <a:buChar char="•"/>
            </a:pPr>
            <a:r>
              <a:rPr lang="en-US" sz="1600" dirty="0" smtClean="0"/>
              <a:t>Task Dispatching</a:t>
            </a:r>
          </a:p>
          <a:p>
            <a:pPr marL="285750" indent="-285750">
              <a:buFont typeface="Arial" panose="020B0604020202020204" pitchFamily="34" charset="0"/>
              <a:buChar char="•"/>
            </a:pPr>
            <a:r>
              <a:rPr lang="en-US" sz="1600" dirty="0" smtClean="0"/>
              <a:t>Fault Recovery</a:t>
            </a:r>
          </a:p>
          <a:p>
            <a:pPr marL="285750" indent="-285750">
              <a:buFont typeface="Arial" panose="020B0604020202020204" pitchFamily="34" charset="0"/>
              <a:buChar char="•"/>
            </a:pPr>
            <a:r>
              <a:rPr lang="en-US" sz="1600" dirty="0" smtClean="0"/>
              <a:t>Supports in-memory computation</a:t>
            </a:r>
            <a:endParaRPr lang="en-US" sz="1600" dirty="0"/>
          </a:p>
        </p:txBody>
      </p:sp>
    </p:spTree>
    <p:extLst>
      <p:ext uri="{BB962C8B-B14F-4D97-AF65-F5344CB8AC3E}">
        <p14:creationId xmlns:p14="http://schemas.microsoft.com/office/powerpoint/2010/main" val="1858886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Overview</a:t>
            </a: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43</a:t>
            </a:fld>
            <a:endParaRPr lang="en-US"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99288"/>
            <a:ext cx="6438900" cy="5118564"/>
          </a:xfrm>
          <a:prstGeom prst="rect">
            <a:avLst/>
          </a:prstGeom>
        </p:spPr>
      </p:pic>
    </p:spTree>
    <p:extLst>
      <p:ext uri="{BB962C8B-B14F-4D97-AF65-F5344CB8AC3E}">
        <p14:creationId xmlns:p14="http://schemas.microsoft.com/office/powerpoint/2010/main" val="1129310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Cluster Manager</a:t>
            </a:r>
            <a:endParaRPr lang="en-US" dirty="0"/>
          </a:p>
        </p:txBody>
      </p:sp>
      <p:sp>
        <p:nvSpPr>
          <p:cNvPr id="3" name="Content Placeholder 2"/>
          <p:cNvSpPr>
            <a:spLocks noGrp="1"/>
          </p:cNvSpPr>
          <p:nvPr>
            <p:ph idx="1"/>
          </p:nvPr>
        </p:nvSpPr>
        <p:spPr/>
        <p:txBody>
          <a:bodyPr/>
          <a:lstStyle/>
          <a:p>
            <a:r>
              <a:rPr lang="en-US" dirty="0"/>
              <a:t>Apache Spark system supports three types of cluster </a:t>
            </a:r>
            <a:r>
              <a:rPr lang="en-US" dirty="0" smtClean="0"/>
              <a:t>managers</a:t>
            </a:r>
          </a:p>
          <a:p>
            <a:r>
              <a:rPr lang="en-US" altLang="en-US" b="1" dirty="0" smtClean="0">
                <a:solidFill>
                  <a:srgbClr val="4F81BD"/>
                </a:solidFill>
              </a:rPr>
              <a:t>Standalone</a:t>
            </a:r>
            <a:r>
              <a:rPr lang="en-US" altLang="en-US" dirty="0" smtClean="0">
                <a:solidFill>
                  <a:srgbClr val="4F81BD"/>
                </a:solidFill>
              </a:rPr>
              <a:t> </a:t>
            </a:r>
            <a:r>
              <a:rPr lang="en-US" altLang="en-US" dirty="0" smtClean="0"/>
              <a:t> </a:t>
            </a:r>
            <a:endParaRPr lang="en-US" altLang="en-US" dirty="0"/>
          </a:p>
          <a:p>
            <a:pPr lvl="1"/>
            <a:r>
              <a:rPr lang="en-US" altLang="en-US" dirty="0"/>
              <a:t>a simple cluster manager included with Spark that makes it easy to set up a cluster.</a:t>
            </a:r>
          </a:p>
          <a:p>
            <a:r>
              <a:rPr lang="en-US" altLang="en-US" b="1" dirty="0">
                <a:solidFill>
                  <a:srgbClr val="FF0000"/>
                </a:solidFill>
              </a:rPr>
              <a:t>Apache Mesos </a:t>
            </a:r>
            <a:endParaRPr lang="en-US" altLang="en-US" dirty="0"/>
          </a:p>
          <a:p>
            <a:pPr lvl="1"/>
            <a:r>
              <a:rPr lang="en-US" altLang="en-US" dirty="0"/>
              <a:t>a general cluster manager that can also run Hadoop MapReduce and service applications.</a:t>
            </a:r>
          </a:p>
          <a:p>
            <a:r>
              <a:rPr lang="en-US" altLang="en-US" b="1" dirty="0">
                <a:solidFill>
                  <a:srgbClr val="4F81BD"/>
                </a:solidFill>
              </a:rPr>
              <a:t>Hadoop YARN </a:t>
            </a:r>
            <a:endParaRPr lang="en-US" altLang="en-US" dirty="0">
              <a:solidFill>
                <a:srgbClr val="4F81BD"/>
              </a:solidFill>
            </a:endParaRPr>
          </a:p>
          <a:p>
            <a:pPr lvl="1"/>
            <a:r>
              <a:rPr lang="en-US" altLang="en-US" dirty="0"/>
              <a:t>the resource manager in Hadoop 2.</a:t>
            </a:r>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44</a:t>
            </a:fld>
            <a:endParaRPr lang="en-US" altLang="en-US" dirty="0"/>
          </a:p>
        </p:txBody>
      </p:sp>
    </p:spTree>
    <p:extLst>
      <p:ext uri="{BB962C8B-B14F-4D97-AF65-F5344CB8AC3E}">
        <p14:creationId xmlns:p14="http://schemas.microsoft.com/office/powerpoint/2010/main" val="1200641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and Hadoop</a:t>
            </a:r>
            <a:endParaRPr lang="en-US" dirty="0"/>
          </a:p>
        </p:txBody>
      </p:sp>
      <p:sp>
        <p:nvSpPr>
          <p:cNvPr id="3" name="Content Placeholder 2"/>
          <p:cNvSpPr>
            <a:spLocks noGrp="1"/>
          </p:cNvSpPr>
          <p:nvPr>
            <p:ph idx="1"/>
          </p:nvPr>
        </p:nvSpPr>
        <p:spPr/>
        <p:txBody>
          <a:bodyPr/>
          <a:lstStyle/>
          <a:p>
            <a:r>
              <a:rPr lang="en-US" sz="1800" dirty="0" smtClean="0"/>
              <a:t>Spark does not replace Hadoop. Rather, it can use selected features of the Hadoop infrastructure, such as HDFS.</a:t>
            </a:r>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endParaRPr lang="en-US" sz="1800" dirty="0" smtClean="0"/>
          </a:p>
          <a:p>
            <a:endParaRPr lang="en-US" sz="1800" dirty="0"/>
          </a:p>
          <a:p>
            <a:r>
              <a:rPr lang="en-US" sz="1800" dirty="0" smtClean="0"/>
              <a:t>Standalone</a:t>
            </a:r>
          </a:p>
          <a:p>
            <a:r>
              <a:rPr lang="en-US" sz="1800" dirty="0" smtClean="0"/>
              <a:t>YARN</a:t>
            </a:r>
          </a:p>
          <a:p>
            <a:r>
              <a:rPr lang="en-US" sz="1800" dirty="0" smtClean="0"/>
              <a:t>Spark in MapReduce (SIMR)</a:t>
            </a:r>
            <a:endParaRPr lang="en-US" sz="1800"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45</a:t>
            </a:fld>
            <a:endParaRPr lang="en-US"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5912" y="1981200"/>
            <a:ext cx="5972175" cy="2314575"/>
          </a:xfrm>
          <a:prstGeom prst="rect">
            <a:avLst/>
          </a:prstGeom>
        </p:spPr>
      </p:pic>
      <p:sp>
        <p:nvSpPr>
          <p:cNvPr id="8" name="TextBox 7"/>
          <p:cNvSpPr txBox="1"/>
          <p:nvPr/>
        </p:nvSpPr>
        <p:spPr>
          <a:xfrm>
            <a:off x="914400" y="4648200"/>
            <a:ext cx="45719"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7116920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Limitations</a:t>
            </a:r>
            <a:endParaRPr lang="en-US" dirty="0"/>
          </a:p>
        </p:txBody>
      </p:sp>
      <p:sp>
        <p:nvSpPr>
          <p:cNvPr id="3" name="Content Placeholder 2"/>
          <p:cNvSpPr>
            <a:spLocks noGrp="1"/>
          </p:cNvSpPr>
          <p:nvPr>
            <p:ph idx="1"/>
          </p:nvPr>
        </p:nvSpPr>
        <p:spPr/>
        <p:txBody>
          <a:bodyPr/>
          <a:lstStyle/>
          <a:p>
            <a:r>
              <a:rPr lang="en-US" sz="1600" dirty="0" smtClean="0"/>
              <a:t>NO support for </a:t>
            </a:r>
            <a:r>
              <a:rPr lang="en-US" sz="1600" dirty="0"/>
              <a:t>real-time processing</a:t>
            </a:r>
            <a:r>
              <a:rPr lang="en-US" sz="1600" dirty="0" smtClean="0"/>
              <a:t>: In </a:t>
            </a:r>
            <a:r>
              <a:rPr lang="en-US" sz="1600" b="1" dirty="0">
                <a:hlinkClick r:id="rId3"/>
              </a:rPr>
              <a:t>Spark Streaming</a:t>
            </a:r>
            <a:r>
              <a:rPr lang="en-US" sz="1600" dirty="0"/>
              <a:t>, the arriving live stream of data is divided into batches of the pre-defined interval, and each batch of data is treated like </a:t>
            </a:r>
            <a:r>
              <a:rPr lang="en-US" sz="1600" b="1" dirty="0">
                <a:hlinkClick r:id="rId4"/>
              </a:rPr>
              <a:t>Spark Resilient Distributed Database (RDDs). </a:t>
            </a:r>
            <a:endParaRPr lang="en-US" sz="1600" dirty="0"/>
          </a:p>
          <a:p>
            <a:pPr lvl="1"/>
            <a:r>
              <a:rPr lang="en-US" sz="1400" dirty="0" smtClean="0"/>
              <a:t>These </a:t>
            </a:r>
            <a:r>
              <a:rPr lang="en-US" sz="1400" dirty="0"/>
              <a:t>RDDs are processed using the operations like map, reduce, join etc. The result of these operations is returned in batches. </a:t>
            </a:r>
            <a:endParaRPr lang="en-US" sz="1400" dirty="0" smtClean="0"/>
          </a:p>
          <a:p>
            <a:r>
              <a:rPr lang="en-US" sz="1600" dirty="0" smtClean="0"/>
              <a:t>Small file problems (in using Hadoop): HDFS supports a limited number of large files as opposed to a large number of small files.</a:t>
            </a:r>
          </a:p>
          <a:p>
            <a:pPr lvl="1"/>
            <a:r>
              <a:rPr lang="en-US" sz="1400" dirty="0" smtClean="0"/>
              <a:t>HDFS and Hadoop are inefficient when dealing with small files.</a:t>
            </a:r>
          </a:p>
          <a:p>
            <a:r>
              <a:rPr lang="en-US" sz="1600" dirty="0" smtClean="0"/>
              <a:t>NO File Management System: Either relies on HDFS or a native OS file management system.</a:t>
            </a:r>
          </a:p>
          <a:p>
            <a:pPr lvl="1"/>
            <a:r>
              <a:rPr lang="en-US" sz="1400" dirty="0" smtClean="0"/>
              <a:t>Running Spark on Windows 10 uses the Windows file management system.</a:t>
            </a:r>
          </a:p>
          <a:p>
            <a:r>
              <a:rPr lang="en-US" sz="1800" dirty="0" smtClean="0"/>
              <a:t>Memory consumption is very high for Spark, so need lots of memory.</a:t>
            </a:r>
          </a:p>
          <a:p>
            <a:r>
              <a:rPr lang="en-US" sz="1800" dirty="0" smtClean="0"/>
              <a:t>Spark Mllib does not have as rich a library of algorithms (though it is improving).</a:t>
            </a:r>
          </a:p>
          <a:p>
            <a:r>
              <a:rPr lang="en-US" sz="1800" dirty="0" smtClean="0"/>
              <a:t>See this comparison with Apache Flink:</a:t>
            </a:r>
          </a:p>
          <a:p>
            <a:pPr marL="0" indent="0">
              <a:buNone/>
            </a:pPr>
            <a:r>
              <a:rPr lang="en-US" sz="1800" dirty="0" smtClean="0"/>
              <a:t>https</a:t>
            </a:r>
            <a:r>
              <a:rPr lang="en-US" sz="1800" dirty="0"/>
              <a:t>://data-flair.training/blogs/comparison-apache-flink-vs-apache-spark/</a:t>
            </a:r>
            <a:endParaRPr lang="en-US" sz="1800" dirty="0" smtClean="0"/>
          </a:p>
          <a:p>
            <a:endParaRPr lang="en-US" sz="1800" dirty="0" smtClean="0"/>
          </a:p>
          <a:p>
            <a:endParaRPr lang="en-US" sz="1800" dirty="0" smtClean="0"/>
          </a:p>
          <a:p>
            <a:endParaRPr lang="en-US" sz="1800"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46</a:t>
            </a:fld>
            <a:endParaRPr lang="en-US" altLang="en-US" dirty="0"/>
          </a:p>
        </p:txBody>
      </p:sp>
    </p:spTree>
    <p:extLst>
      <p:ext uri="{BB962C8B-B14F-4D97-AF65-F5344CB8AC3E}">
        <p14:creationId xmlns:p14="http://schemas.microsoft.com/office/powerpoint/2010/main" val="2299336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altLang="en-US" dirty="0" smtClean="0"/>
              <a:t>Motivation-I</a:t>
            </a:r>
          </a:p>
        </p:txBody>
      </p:sp>
      <p:sp>
        <p:nvSpPr>
          <p:cNvPr id="6147" name="Content Placeholder 2"/>
          <p:cNvSpPr>
            <a:spLocks noGrp="1"/>
          </p:cNvSpPr>
          <p:nvPr>
            <p:ph idx="1"/>
          </p:nvPr>
        </p:nvSpPr>
        <p:spPr/>
        <p:txBody>
          <a:bodyPr/>
          <a:lstStyle/>
          <a:p>
            <a:r>
              <a:rPr lang="en-US" altLang="en-US" sz="1800" b="1" dirty="0" smtClean="0"/>
              <a:t>Benefits of data flow:</a:t>
            </a:r>
            <a:r>
              <a:rPr lang="en-US" altLang="en-US" sz="1800" dirty="0" smtClean="0"/>
              <a:t> runtime can decide where to run tasks and can automatically recover from failures</a:t>
            </a:r>
          </a:p>
          <a:p>
            <a:r>
              <a:rPr lang="en-US" altLang="en-US" sz="1800" dirty="0" smtClean="0"/>
              <a:t>Acyclic data flow is a powerful abstraction, but is not efficient for applications that repeatedly reuse a </a:t>
            </a:r>
            <a:r>
              <a:rPr lang="en-US" altLang="en-US" sz="1800" i="1" dirty="0" smtClean="0"/>
              <a:t>working set</a:t>
            </a:r>
            <a:r>
              <a:rPr lang="en-US" altLang="en-US" sz="1800" dirty="0" smtClean="0"/>
              <a:t> of data:</a:t>
            </a:r>
          </a:p>
          <a:p>
            <a:pPr lvl="1"/>
            <a:r>
              <a:rPr lang="en-US" altLang="en-US" sz="1800" b="1" dirty="0" smtClean="0"/>
              <a:t>Iterative</a:t>
            </a:r>
            <a:r>
              <a:rPr lang="en-US" altLang="en-US" sz="1800" dirty="0" smtClean="0"/>
              <a:t> algorithms (many in machine learning)</a:t>
            </a:r>
          </a:p>
          <a:p>
            <a:pPr lvl="1"/>
            <a:r>
              <a:rPr lang="en-US" altLang="en-US" sz="1800" b="1" dirty="0" smtClean="0"/>
              <a:t>Interactive</a:t>
            </a:r>
            <a:r>
              <a:rPr lang="en-US" altLang="en-US" sz="1800" dirty="0" smtClean="0"/>
              <a:t> data mining tools (R, Python)</a:t>
            </a:r>
          </a:p>
          <a:p>
            <a:r>
              <a:rPr lang="en-US" altLang="en-US" sz="1800" dirty="0" smtClean="0"/>
              <a:t>Spark makes working sets a </a:t>
            </a:r>
            <a:r>
              <a:rPr lang="en-US" altLang="en-US" sz="1800" u="sng" dirty="0" smtClean="0"/>
              <a:t>first-class concept</a:t>
            </a:r>
            <a:r>
              <a:rPr lang="en-US" altLang="en-US" sz="1800" dirty="0" smtClean="0"/>
              <a:t> to efficiently support these apps</a:t>
            </a:r>
          </a:p>
          <a:p>
            <a:pPr lvl="1"/>
            <a:r>
              <a:rPr lang="en-US" altLang="en-US" sz="1800" dirty="0" smtClean="0"/>
              <a:t>Retain </a:t>
            </a:r>
            <a:r>
              <a:rPr lang="en-US" altLang="en-US" sz="1800" dirty="0"/>
              <a:t>the attractive properties of MapReduce:</a:t>
            </a:r>
          </a:p>
          <a:p>
            <a:pPr lvl="2"/>
            <a:r>
              <a:rPr lang="en-US" altLang="en-US" sz="1600" dirty="0"/>
              <a:t>Fault tolerance (for crashes &amp; </a:t>
            </a:r>
            <a:r>
              <a:rPr lang="en-US" altLang="en-US" sz="1600" dirty="0" smtClean="0"/>
              <a:t>stragglers); Data locality; Scalability</a:t>
            </a:r>
          </a:p>
          <a:p>
            <a:pPr marL="292100" indent="-292100"/>
            <a:r>
              <a:rPr lang="en-US" altLang="zh-CN" sz="2000" dirty="0"/>
              <a:t>Trade between result </a:t>
            </a:r>
            <a:r>
              <a:rPr lang="en-US" altLang="zh-CN" sz="2000" b="1" i="1" dirty="0"/>
              <a:t>accuracy</a:t>
            </a:r>
            <a:r>
              <a:rPr lang="en-US" altLang="zh-CN" sz="2000" dirty="0"/>
              <a:t> and </a:t>
            </a:r>
            <a:r>
              <a:rPr lang="en-US" altLang="zh-CN" sz="2000" b="1" i="1" dirty="0"/>
              <a:t>response times</a:t>
            </a:r>
          </a:p>
          <a:p>
            <a:pPr marL="292100" indent="-292100"/>
            <a:r>
              <a:rPr lang="en-US" altLang="zh-CN" sz="2000" dirty="0"/>
              <a:t>Why? </a:t>
            </a:r>
          </a:p>
          <a:p>
            <a:pPr marL="692150" lvl="1" indent="-292100"/>
            <a:r>
              <a:rPr lang="en-US" altLang="zh-CN" sz="1800" dirty="0">
                <a:sym typeface="Wingdings" panose="05000000000000000000" pitchFamily="2" charset="2"/>
              </a:rPr>
              <a:t>In-memory processing does not guarantee interactive query processing</a:t>
            </a:r>
          </a:p>
          <a:p>
            <a:pPr marL="1206500" lvl="4" indent="-292100"/>
            <a:r>
              <a:rPr lang="en-US" altLang="zh-CN" sz="1400" dirty="0">
                <a:sym typeface="Wingdings" panose="05000000000000000000" pitchFamily="2" charset="2"/>
              </a:rPr>
              <a:t>e.g., ~10</a:t>
            </a:r>
            <a:r>
              <a:rPr lang="en-US" altLang="en-US" sz="1400" dirty="0">
                <a:sym typeface="Wingdings" panose="05000000000000000000" pitchFamily="2" charset="2"/>
              </a:rPr>
              <a:t>’</a:t>
            </a:r>
            <a:r>
              <a:rPr lang="en-US" altLang="zh-CN" sz="1400" dirty="0">
                <a:sym typeface="Wingdings" panose="05000000000000000000" pitchFamily="2" charset="2"/>
              </a:rPr>
              <a:t>s sec just to scan 512 GB RAM!</a:t>
            </a:r>
          </a:p>
          <a:p>
            <a:pPr marL="749300" lvl="3" indent="-292100"/>
            <a:r>
              <a:rPr lang="en-US" altLang="zh-CN" sz="1400" dirty="0">
                <a:sym typeface="Wingdings" panose="05000000000000000000" pitchFamily="2" charset="2"/>
              </a:rPr>
              <a:t>Gap between memory capacity and transfer rate increasing</a:t>
            </a:r>
            <a:endParaRPr lang="en-US" altLang="zh-CN" dirty="0">
              <a:sym typeface="Wingdings" panose="05000000000000000000" pitchFamily="2" charset="2"/>
            </a:endParaRPr>
          </a:p>
          <a:p>
            <a:endParaRPr lang="en-US" altLang="en-US" dirty="0" smtClean="0"/>
          </a:p>
          <a:p>
            <a:endParaRPr lang="en-US" altLang="en-US" dirty="0" smtClean="0"/>
          </a:p>
        </p:txBody>
      </p:sp>
      <p:sp>
        <p:nvSpPr>
          <p:cNvPr id="614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1E6C663-3D66-4D86-857E-18A412E51A7D}" type="datetime1">
              <a:rPr lang="en-US" altLang="en-US" sz="1400" smtClean="0"/>
              <a:pPr>
                <a:spcBef>
                  <a:spcPct val="0"/>
                </a:spcBef>
                <a:buFontTx/>
                <a:buNone/>
              </a:pPr>
              <a:t>6/26/2021</a:t>
            </a:fld>
            <a:endParaRPr lang="en-US" altLang="en-US" sz="1400" dirty="0" smtClean="0"/>
          </a:p>
        </p:txBody>
      </p:sp>
      <p:sp>
        <p:nvSpPr>
          <p:cNvPr id="614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615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EB60C0DC-82CB-4F51-A547-B8F28E2EDF17}" type="slidenum">
              <a:rPr lang="en-US" altLang="en-US" sz="1400" smtClean="0"/>
              <a:pPr>
                <a:spcBef>
                  <a:spcPct val="0"/>
                </a:spcBef>
                <a:buFontTx/>
                <a:buNone/>
              </a:pPr>
              <a:t>47</a:t>
            </a:fld>
            <a:endParaRPr lang="en-US" altLang="en-US" sz="1400" dirty="0" smtClean="0"/>
          </a:p>
        </p:txBody>
      </p:sp>
    </p:spTree>
    <p:extLst>
      <p:ext uri="{BB962C8B-B14F-4D97-AF65-F5344CB8AC3E}">
        <p14:creationId xmlns:p14="http://schemas.microsoft.com/office/powerpoint/2010/main" val="2609780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smtClean="0"/>
              <a:t>Scala: Why a New Language?</a:t>
            </a:r>
          </a:p>
        </p:txBody>
      </p:sp>
      <p:sp>
        <p:nvSpPr>
          <p:cNvPr id="12291" name="Content Placeholder 2"/>
          <p:cNvSpPr>
            <a:spLocks noGrp="1"/>
          </p:cNvSpPr>
          <p:nvPr>
            <p:ph idx="1"/>
          </p:nvPr>
        </p:nvSpPr>
        <p:spPr/>
        <p:txBody>
          <a:bodyPr/>
          <a:lstStyle/>
          <a:p>
            <a:pPr>
              <a:lnSpc>
                <a:spcPct val="90000"/>
              </a:lnSpc>
            </a:pPr>
            <a:r>
              <a:rPr lang="en-US" altLang="en-US" sz="1800" dirty="0" smtClean="0"/>
              <a:t>Two hypotheses:</a:t>
            </a:r>
          </a:p>
          <a:p>
            <a:pPr lvl="1">
              <a:lnSpc>
                <a:spcPct val="90000"/>
              </a:lnSpc>
            </a:pPr>
            <a:r>
              <a:rPr lang="en-US" altLang="en-US" sz="1800" dirty="0" smtClean="0"/>
              <a:t>Programming languages for component software should be scalable </a:t>
            </a:r>
          </a:p>
          <a:p>
            <a:pPr lvl="2">
              <a:lnSpc>
                <a:spcPct val="90000"/>
              </a:lnSpc>
            </a:pPr>
            <a:r>
              <a:rPr lang="en-US" altLang="en-US" dirty="0" smtClean="0"/>
              <a:t>The same concepts describe small and large parts</a:t>
            </a:r>
          </a:p>
          <a:p>
            <a:pPr lvl="2">
              <a:lnSpc>
                <a:spcPct val="90000"/>
              </a:lnSpc>
            </a:pPr>
            <a:r>
              <a:rPr lang="en-US" altLang="en-US" dirty="0" smtClean="0"/>
              <a:t>Rather than adding lots of primitives, focus is on </a:t>
            </a:r>
            <a:r>
              <a:rPr lang="en-US" altLang="en-US" i="1" dirty="0" smtClean="0"/>
              <a:t>abstraction</a:t>
            </a:r>
            <a:r>
              <a:rPr lang="en-US" altLang="en-US" dirty="0" smtClean="0"/>
              <a:t>, </a:t>
            </a:r>
            <a:r>
              <a:rPr lang="en-US" altLang="en-US" i="1" dirty="0" smtClean="0"/>
              <a:t>composition</a:t>
            </a:r>
            <a:r>
              <a:rPr lang="en-US" altLang="en-US" dirty="0" smtClean="0"/>
              <a:t>, and </a:t>
            </a:r>
            <a:r>
              <a:rPr lang="en-US" altLang="en-US" i="1" dirty="0" smtClean="0"/>
              <a:t>decomposition</a:t>
            </a:r>
          </a:p>
          <a:p>
            <a:pPr lvl="1">
              <a:lnSpc>
                <a:spcPct val="90000"/>
              </a:lnSpc>
            </a:pPr>
            <a:r>
              <a:rPr lang="en-US" altLang="en-US" sz="1800" dirty="0" smtClean="0"/>
              <a:t>Language that </a:t>
            </a:r>
            <a:r>
              <a:rPr lang="en-US" altLang="en-US" sz="1800" u="sng" dirty="0" smtClean="0"/>
              <a:t>unifies</a:t>
            </a:r>
            <a:r>
              <a:rPr lang="en-US" altLang="en-US" sz="1800" dirty="0" smtClean="0"/>
              <a:t> object-oriented programming and functional programming can provide scalable support for components</a:t>
            </a:r>
          </a:p>
          <a:p>
            <a:r>
              <a:rPr lang="en-US" altLang="en-US" sz="1800" dirty="0" smtClean="0"/>
              <a:t>Scala is both functional and object-oriented</a:t>
            </a:r>
          </a:p>
          <a:p>
            <a:pPr lvl="1"/>
            <a:r>
              <a:rPr lang="en-US" altLang="en-US" sz="1600" dirty="0" smtClean="0"/>
              <a:t>every value is an object</a:t>
            </a:r>
          </a:p>
          <a:p>
            <a:pPr lvl="1"/>
            <a:r>
              <a:rPr lang="en-US" altLang="en-US" sz="1600" dirty="0" smtClean="0"/>
              <a:t>every function is a value--including methods</a:t>
            </a:r>
          </a:p>
          <a:p>
            <a:r>
              <a:rPr lang="en-US" altLang="en-US" sz="1800" dirty="0" smtClean="0"/>
              <a:t>Scala is statically typed</a:t>
            </a:r>
          </a:p>
          <a:p>
            <a:pPr lvl="1"/>
            <a:r>
              <a:rPr lang="en-US" altLang="en-US" sz="1600" dirty="0" smtClean="0"/>
              <a:t>includes a local type inference system:</a:t>
            </a:r>
            <a:br>
              <a:rPr lang="en-US" altLang="en-US" sz="1600" dirty="0" smtClean="0"/>
            </a:br>
            <a:r>
              <a:rPr lang="en-US" altLang="en-US" sz="1800" dirty="0" smtClean="0"/>
              <a:t>in </a:t>
            </a:r>
            <a:r>
              <a:rPr lang="en-US" altLang="en-US" sz="1800" dirty="0" smtClean="0">
                <a:cs typeface="Courier New" panose="02070309020205020404" pitchFamily="49" charset="0"/>
              </a:rPr>
              <a:t>Java:</a:t>
            </a:r>
            <a:r>
              <a:rPr lang="en-US" altLang="en-US" sz="1600" dirty="0" smtClean="0"/>
              <a:t> </a:t>
            </a:r>
            <a:br>
              <a:rPr lang="en-US" altLang="en-US" sz="1600" dirty="0" smtClean="0"/>
            </a:br>
            <a:r>
              <a:rPr lang="en-US" altLang="en-US" sz="1400" dirty="0" smtClean="0">
                <a:latin typeface="Courier New" panose="02070309020205020404" pitchFamily="49" charset="0"/>
                <a:cs typeface="Courier New" panose="02070309020205020404" pitchFamily="49" charset="0"/>
              </a:rPr>
              <a:t>Pair p = </a:t>
            </a:r>
            <a:r>
              <a:rPr lang="en-US" altLang="en-US" sz="1400" b="1" dirty="0" smtClean="0">
                <a:latin typeface="Courier New" panose="02070309020205020404" pitchFamily="49" charset="0"/>
                <a:cs typeface="Courier New" panose="02070309020205020404" pitchFamily="49" charset="0"/>
              </a:rPr>
              <a:t>new</a:t>
            </a:r>
            <a:r>
              <a:rPr lang="en-US" altLang="en-US" sz="1400" dirty="0" smtClean="0">
                <a:latin typeface="Courier New" panose="02070309020205020404" pitchFamily="49" charset="0"/>
                <a:cs typeface="Courier New" panose="02070309020205020404" pitchFamily="49" charset="0"/>
              </a:rPr>
              <a:t> Pair&lt;Integer, String&gt;(1, "Scala");</a:t>
            </a:r>
            <a:endParaRPr lang="en-US" altLang="en-US" sz="2400" dirty="0">
              <a:latin typeface="Courier New" panose="02070309020205020404" pitchFamily="49" charset="0"/>
              <a:cs typeface="Courier New" panose="02070309020205020404" pitchFamily="49" charset="0"/>
            </a:endParaRPr>
          </a:p>
          <a:p>
            <a:pPr lvl="1"/>
            <a:r>
              <a:rPr lang="en-US" altLang="en-US" sz="1600" dirty="0" smtClean="0">
                <a:cs typeface="Courier New" panose="02070309020205020404" pitchFamily="49" charset="0"/>
              </a:rPr>
              <a:t>	</a:t>
            </a:r>
            <a:r>
              <a:rPr lang="en-US" altLang="en-US" sz="1600" dirty="0" smtClean="0">
                <a:latin typeface="Courier New" panose="02070309020205020404" pitchFamily="49" charset="0"/>
                <a:cs typeface="Courier New" panose="02070309020205020404" pitchFamily="49" charset="0"/>
              </a:rPr>
              <a:t/>
            </a:r>
            <a:br>
              <a:rPr lang="en-US" altLang="en-US" sz="1600" dirty="0" smtClean="0">
                <a:latin typeface="Courier New" panose="02070309020205020404" pitchFamily="49" charset="0"/>
                <a:cs typeface="Courier New" panose="02070309020205020404" pitchFamily="49" charset="0"/>
              </a:rPr>
            </a:br>
            <a:r>
              <a:rPr lang="en-US" altLang="en-US" sz="1800" dirty="0" smtClean="0"/>
              <a:t>in </a:t>
            </a:r>
            <a:r>
              <a:rPr lang="en-US" altLang="en-US" sz="1800" dirty="0" smtClean="0">
                <a:cs typeface="Courier New" panose="02070309020205020404" pitchFamily="49" charset="0"/>
              </a:rPr>
              <a:t>Scala:</a:t>
            </a:r>
            <a:br>
              <a:rPr lang="en-US" altLang="en-US" sz="1800" dirty="0" smtClean="0">
                <a:cs typeface="Courier New" panose="02070309020205020404" pitchFamily="49" charset="0"/>
              </a:rPr>
            </a:br>
            <a:r>
              <a:rPr lang="en-US" altLang="en-US" sz="1400" b="1" dirty="0" smtClean="0">
                <a:latin typeface="Courier New" panose="02070309020205020404" pitchFamily="49" charset="0"/>
                <a:cs typeface="Courier New" panose="02070309020205020404" pitchFamily="49" charset="0"/>
              </a:rPr>
              <a:t>val</a:t>
            </a:r>
            <a:r>
              <a:rPr lang="en-US" altLang="en-US" sz="1400" dirty="0" smtClean="0">
                <a:latin typeface="Courier New" panose="02070309020205020404" pitchFamily="49" charset="0"/>
                <a:cs typeface="Courier New" panose="02070309020205020404" pitchFamily="49" charset="0"/>
              </a:rPr>
              <a:t> p = </a:t>
            </a:r>
            <a:r>
              <a:rPr lang="en-US" altLang="en-US" sz="1400" b="1" dirty="0" smtClean="0">
                <a:latin typeface="Courier New" panose="02070309020205020404" pitchFamily="49" charset="0"/>
                <a:cs typeface="Courier New" panose="02070309020205020404" pitchFamily="49" charset="0"/>
              </a:rPr>
              <a:t>new</a:t>
            </a:r>
            <a:r>
              <a:rPr lang="en-US" altLang="en-US" sz="1400" dirty="0" smtClean="0">
                <a:latin typeface="Courier New" panose="02070309020205020404" pitchFamily="49" charset="0"/>
                <a:cs typeface="Courier New" panose="02070309020205020404" pitchFamily="49" charset="0"/>
              </a:rPr>
              <a:t> MyPair(1, "scala");</a:t>
            </a:r>
          </a:p>
          <a:p>
            <a:pPr>
              <a:lnSpc>
                <a:spcPct val="90000"/>
              </a:lnSpc>
            </a:pPr>
            <a:endParaRPr lang="en-US" altLang="en-US" dirty="0" smtClean="0"/>
          </a:p>
          <a:p>
            <a:endParaRPr lang="en-US" altLang="en-US" dirty="0" smtClean="0"/>
          </a:p>
        </p:txBody>
      </p:sp>
      <p:sp>
        <p:nvSpPr>
          <p:cNvPr id="1229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0470CC4-856C-4DF3-8FEC-9E07DCA22540}" type="datetime1">
              <a:rPr lang="en-US" altLang="en-US" sz="1400" smtClean="0"/>
              <a:pPr>
                <a:spcBef>
                  <a:spcPct val="0"/>
                </a:spcBef>
                <a:buFontTx/>
                <a:buNone/>
              </a:pPr>
              <a:t>6/26/2021</a:t>
            </a:fld>
            <a:endParaRPr lang="en-US" altLang="en-US" sz="1400" dirty="0" smtClean="0"/>
          </a:p>
        </p:txBody>
      </p:sp>
      <p:sp>
        <p:nvSpPr>
          <p:cNvPr id="1229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229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B7FC1C6C-272F-482A-A86A-F8D1CAFFE6DA}" type="slidenum">
              <a:rPr lang="en-US" altLang="en-US" sz="1400" smtClean="0"/>
              <a:pPr>
                <a:spcBef>
                  <a:spcPct val="0"/>
                </a:spcBef>
                <a:buFontTx/>
                <a:buNone/>
              </a:pPr>
              <a:t>48</a:t>
            </a:fld>
            <a:endParaRPr lang="en-US" altLang="en-US" sz="1400" dirty="0" smtClean="0"/>
          </a:p>
        </p:txBody>
      </p:sp>
    </p:spTree>
    <p:extLst>
      <p:ext uri="{BB962C8B-B14F-4D97-AF65-F5344CB8AC3E}">
        <p14:creationId xmlns:p14="http://schemas.microsoft.com/office/powerpoint/2010/main" val="19385061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Functional Programming</a:t>
            </a:r>
            <a:endParaRPr lang="en-US" dirty="0"/>
          </a:p>
        </p:txBody>
      </p:sp>
      <p:sp>
        <p:nvSpPr>
          <p:cNvPr id="3" name="Content Placeholder 2"/>
          <p:cNvSpPr>
            <a:spLocks noGrp="1"/>
          </p:cNvSpPr>
          <p:nvPr>
            <p:ph idx="1"/>
          </p:nvPr>
        </p:nvSpPr>
        <p:spPr/>
        <p:txBody>
          <a:bodyPr/>
          <a:lstStyle/>
          <a:p>
            <a:pPr eaLnBrk="1" hangingPunct="1"/>
            <a:r>
              <a:rPr lang="en-US" altLang="en-US" sz="2000" dirty="0" smtClean="0"/>
              <a:t>Functions are </a:t>
            </a:r>
            <a:r>
              <a:rPr lang="en-US" altLang="en-US" sz="2000" dirty="0" smtClean="0">
                <a:solidFill>
                  <a:srgbClr val="FF0000"/>
                </a:solidFill>
              </a:rPr>
              <a:t>first-class objects</a:t>
            </a:r>
            <a:r>
              <a:rPr lang="en-US" altLang="en-US" sz="2000" dirty="0" smtClean="0"/>
              <a:t>.</a:t>
            </a:r>
          </a:p>
          <a:p>
            <a:pPr lvl="1" eaLnBrk="1" hangingPunct="1"/>
            <a:r>
              <a:rPr lang="en-US" altLang="en-US" sz="1600" dirty="0" smtClean="0"/>
              <a:t>They are </a:t>
            </a:r>
            <a:r>
              <a:rPr lang="en-US" altLang="en-US" sz="1600" b="1" dirty="0" smtClean="0"/>
              <a:t>values,</a:t>
            </a:r>
            <a:r>
              <a:rPr lang="en-US" altLang="en-US" sz="1600" dirty="0" smtClean="0"/>
              <a:t> just like other objects are values, and can be treated as such</a:t>
            </a:r>
          </a:p>
          <a:p>
            <a:pPr lvl="1" eaLnBrk="1" hangingPunct="1"/>
            <a:r>
              <a:rPr lang="en-US" altLang="en-US" sz="1800" dirty="0" smtClean="0"/>
              <a:t>Functions can be assigned to variables</a:t>
            </a:r>
          </a:p>
          <a:p>
            <a:pPr lvl="1" eaLnBrk="1" hangingPunct="1"/>
            <a:r>
              <a:rPr lang="en-US" altLang="en-US" sz="1800" dirty="0" smtClean="0"/>
              <a:t>Functions can be passed as parameters to </a:t>
            </a:r>
            <a:r>
              <a:rPr lang="en-US" altLang="en-US" sz="1800" dirty="0" smtClean="0">
                <a:solidFill>
                  <a:srgbClr val="FF0000"/>
                </a:solidFill>
              </a:rPr>
              <a:t>higher-order functions</a:t>
            </a:r>
            <a:endParaRPr lang="en-US" altLang="en-US" sz="1800" dirty="0"/>
          </a:p>
          <a:p>
            <a:pPr lvl="1" eaLnBrk="1" hangingPunct="1"/>
            <a:r>
              <a:rPr lang="en-US" altLang="en-US" sz="1800" dirty="0" smtClean="0"/>
              <a:t>Functions can be returned as results of functions</a:t>
            </a:r>
          </a:p>
          <a:p>
            <a:pPr lvl="1" eaLnBrk="1" hangingPunct="1"/>
            <a:r>
              <a:rPr lang="en-US" altLang="en-US" sz="1800" dirty="0" smtClean="0"/>
              <a:t>Function </a:t>
            </a:r>
            <a:r>
              <a:rPr lang="en-US" altLang="en-US" sz="1800" dirty="0" smtClean="0">
                <a:solidFill>
                  <a:srgbClr val="FF0000"/>
                </a:solidFill>
              </a:rPr>
              <a:t>literals</a:t>
            </a:r>
          </a:p>
          <a:p>
            <a:pPr eaLnBrk="1" hangingPunct="1"/>
            <a:r>
              <a:rPr lang="en-US" altLang="en-US" sz="2000" dirty="0" smtClean="0"/>
              <a:t>Functions should </a:t>
            </a:r>
            <a:r>
              <a:rPr lang="en-US" altLang="en-US" sz="2000" i="1" dirty="0" smtClean="0"/>
              <a:t>only</a:t>
            </a:r>
            <a:r>
              <a:rPr lang="en-US" altLang="en-US" sz="2000" dirty="0" smtClean="0"/>
              <a:t> transform their inputs into their outputs</a:t>
            </a:r>
          </a:p>
          <a:p>
            <a:pPr lvl="1" eaLnBrk="1" hangingPunct="1"/>
            <a:r>
              <a:rPr lang="en-US" altLang="en-US" sz="1800" dirty="0" smtClean="0"/>
              <a:t>A function should have no </a:t>
            </a:r>
            <a:r>
              <a:rPr lang="en-US" altLang="en-US" sz="1800" dirty="0" smtClean="0">
                <a:solidFill>
                  <a:srgbClr val="FF0000"/>
                </a:solidFill>
              </a:rPr>
              <a:t>side effects</a:t>
            </a:r>
          </a:p>
          <a:p>
            <a:pPr lvl="2" eaLnBrk="1" hangingPunct="1"/>
            <a:r>
              <a:rPr lang="en-US" altLang="en-US" sz="1600" dirty="0"/>
              <a:t>It should not do any input/output</a:t>
            </a:r>
          </a:p>
          <a:p>
            <a:pPr lvl="2" eaLnBrk="1" hangingPunct="1"/>
            <a:r>
              <a:rPr lang="en-US" altLang="en-US" sz="1600" dirty="0"/>
              <a:t>It should not change any </a:t>
            </a:r>
            <a:r>
              <a:rPr lang="en-US" altLang="en-US" sz="1600" dirty="0">
                <a:solidFill>
                  <a:srgbClr val="FF0000"/>
                </a:solidFill>
              </a:rPr>
              <a:t>state</a:t>
            </a:r>
            <a:r>
              <a:rPr lang="en-US" altLang="en-US" sz="1600" dirty="0"/>
              <a:t> (any external </a:t>
            </a:r>
            <a:r>
              <a:rPr lang="en-US" altLang="en-US" sz="1600" dirty="0" smtClean="0"/>
              <a:t>variable)</a:t>
            </a:r>
            <a:endParaRPr lang="en-US" altLang="en-US" sz="1600" dirty="0"/>
          </a:p>
          <a:p>
            <a:pPr eaLnBrk="1" hangingPunct="1"/>
            <a:r>
              <a:rPr lang="en-US" altLang="en-US" sz="2000" dirty="0" smtClean="0"/>
              <a:t>Given the same inputs, a function should produce the same outputs, every time--it is deterministic</a:t>
            </a:r>
          </a:p>
          <a:p>
            <a:pPr eaLnBrk="1" hangingPunct="1"/>
            <a:r>
              <a:rPr lang="en-US" altLang="en-US" sz="1800" dirty="0" smtClean="0"/>
              <a:t>If a function is side-effect free and deterministic, it has </a:t>
            </a:r>
            <a:r>
              <a:rPr lang="en-US" altLang="en-US" sz="1800" dirty="0" smtClean="0">
                <a:solidFill>
                  <a:srgbClr val="FF0000"/>
                </a:solidFill>
              </a:rPr>
              <a:t>referential transparency</a:t>
            </a:r>
            <a:r>
              <a:rPr lang="en-US" altLang="en-US" sz="1800" dirty="0" smtClean="0"/>
              <a:t>—all calls to the function could be replaced in the</a:t>
            </a:r>
          </a:p>
          <a:p>
            <a:pPr marL="0" indent="0" eaLnBrk="1" hangingPunct="1">
              <a:buNone/>
            </a:pPr>
            <a:r>
              <a:rPr lang="en-US" altLang="en-US" sz="1800" dirty="0" smtClean="0"/>
              <a:t>     program text by the result of the function</a:t>
            </a:r>
          </a:p>
          <a:p>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49</a:t>
            </a:fld>
            <a:endParaRPr lang="en-US" altLang="en-US" dirty="0"/>
          </a:p>
        </p:txBody>
      </p:sp>
    </p:spTree>
    <p:extLst>
      <p:ext uri="{BB962C8B-B14F-4D97-AF65-F5344CB8AC3E}">
        <p14:creationId xmlns:p14="http://schemas.microsoft.com/office/powerpoint/2010/main" val="1618877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Date Placeholder 3"/>
          <p:cNvSpPr>
            <a:spLocks noGrp="1"/>
          </p:cNvSpPr>
          <p:nvPr>
            <p:ph type="dt" sz="quarter" idx="10"/>
          </p:nvPr>
        </p:nvSpPr>
        <p:spPr>
          <a:xfrm>
            <a:off x="457200" y="6245225"/>
            <a:ext cx="1066800" cy="476250"/>
          </a:xfrm>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FB62743-FAFB-4A3D-B982-556681B44E86}" type="datetime1">
              <a:rPr lang="en-US" altLang="en-US" sz="1400" smtClean="0"/>
              <a:pPr>
                <a:spcBef>
                  <a:spcPct val="0"/>
                </a:spcBef>
                <a:buFontTx/>
                <a:buNone/>
              </a:pPr>
              <a:t>6/26/2021</a:t>
            </a:fld>
            <a:endParaRPr lang="en-US" altLang="en-US" sz="1400" dirty="0" smtClean="0"/>
          </a:p>
        </p:txBody>
      </p:sp>
      <p:sp>
        <p:nvSpPr>
          <p:cNvPr id="13315" name="Rectangle 2"/>
          <p:cNvSpPr>
            <a:spLocks noGrp="1" noChangeArrowheads="1"/>
          </p:cNvSpPr>
          <p:nvPr>
            <p:ph type="title"/>
          </p:nvPr>
        </p:nvSpPr>
        <p:spPr/>
        <p:txBody>
          <a:bodyPr/>
          <a:lstStyle/>
          <a:p>
            <a:pPr eaLnBrk="1" hangingPunct="1"/>
            <a:r>
              <a:rPr lang="en-US" altLang="en-US" dirty="0" smtClean="0"/>
              <a:t>Hadoop Components</a:t>
            </a:r>
          </a:p>
        </p:txBody>
      </p:sp>
      <p:sp>
        <p:nvSpPr>
          <p:cNvPr id="13316" name="Rectangle 3"/>
          <p:cNvSpPr>
            <a:spLocks noGrp="1" noChangeArrowheads="1"/>
          </p:cNvSpPr>
          <p:nvPr>
            <p:ph type="body" idx="1"/>
          </p:nvPr>
        </p:nvSpPr>
        <p:spPr/>
        <p:txBody>
          <a:bodyPr/>
          <a:lstStyle/>
          <a:p>
            <a:pPr eaLnBrk="1" hangingPunct="1">
              <a:lnSpc>
                <a:spcPct val="90000"/>
              </a:lnSpc>
            </a:pPr>
            <a:r>
              <a:rPr lang="en-US" altLang="en-US" sz="1800" b="1" dirty="0" smtClean="0"/>
              <a:t>Hadoop consists of three core components:</a:t>
            </a:r>
          </a:p>
          <a:p>
            <a:pPr lvl="1" eaLnBrk="1" hangingPunct="1">
              <a:lnSpc>
                <a:spcPct val="90000"/>
              </a:lnSpc>
            </a:pPr>
            <a:r>
              <a:rPr lang="en-US" altLang="en-US" sz="1600" dirty="0" smtClean="0"/>
              <a:t>The Hadoop Distributed File System (HDFS)</a:t>
            </a:r>
          </a:p>
          <a:p>
            <a:pPr lvl="1" eaLnBrk="1" hangingPunct="1">
              <a:lnSpc>
                <a:spcPct val="90000"/>
              </a:lnSpc>
            </a:pPr>
            <a:r>
              <a:rPr lang="en-US" altLang="en-US" sz="1600" dirty="0" smtClean="0"/>
              <a:t>Scheduler (Yarn)</a:t>
            </a:r>
          </a:p>
          <a:p>
            <a:pPr lvl="1" eaLnBrk="1" hangingPunct="1">
              <a:lnSpc>
                <a:spcPct val="90000"/>
              </a:lnSpc>
            </a:pPr>
            <a:r>
              <a:rPr lang="en-US" altLang="en-US" sz="1600" dirty="0" smtClean="0"/>
              <a:t>Processing modules: MapReduce or MPP</a:t>
            </a:r>
          </a:p>
          <a:p>
            <a:pPr eaLnBrk="1" hangingPunct="1">
              <a:lnSpc>
                <a:spcPct val="90000"/>
              </a:lnSpc>
            </a:pPr>
            <a:r>
              <a:rPr lang="en-US" altLang="en-US" sz="1800" b="1" dirty="0" smtClean="0"/>
              <a:t>The servers running HDFS and MapReduce are known as a Hadoop Cluster</a:t>
            </a:r>
          </a:p>
          <a:p>
            <a:pPr lvl="1" eaLnBrk="1" hangingPunct="1">
              <a:lnSpc>
                <a:spcPct val="90000"/>
              </a:lnSpc>
            </a:pPr>
            <a:r>
              <a:rPr lang="en-US" altLang="en-US" sz="1600" dirty="0" smtClean="0"/>
              <a:t>Individual machines are known as </a:t>
            </a:r>
            <a:r>
              <a:rPr lang="en-US" altLang="en-US" sz="1600" i="1" dirty="0" smtClean="0"/>
              <a:t>nodes</a:t>
            </a:r>
          </a:p>
          <a:p>
            <a:pPr lvl="1" eaLnBrk="1" hangingPunct="1">
              <a:lnSpc>
                <a:spcPct val="90000"/>
              </a:lnSpc>
            </a:pPr>
            <a:r>
              <a:rPr lang="en-US" altLang="en-US" sz="1600" dirty="0" smtClean="0"/>
              <a:t>A cluster can have as few as one node, as many as several thousands</a:t>
            </a:r>
          </a:p>
          <a:p>
            <a:pPr lvl="1" eaLnBrk="1" hangingPunct="1">
              <a:lnSpc>
                <a:spcPct val="90000"/>
              </a:lnSpc>
            </a:pPr>
            <a:r>
              <a:rPr lang="en-US" altLang="en-US" sz="1600" dirty="0" smtClean="0"/>
              <a:t>More nodes yield increased performance (depending on the algorithm)</a:t>
            </a:r>
          </a:p>
          <a:p>
            <a:pPr lvl="1" eaLnBrk="1" hangingPunct="1">
              <a:lnSpc>
                <a:spcPct val="90000"/>
              </a:lnSpc>
            </a:pPr>
            <a:endParaRPr lang="en-US" altLang="en-US" sz="1600" dirty="0" smtClean="0"/>
          </a:p>
        </p:txBody>
      </p:sp>
      <p:sp>
        <p:nvSpPr>
          <p:cNvPr id="13317"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02E1A9BD-DCB5-4E9C-BC69-035BCD0075A7}" type="slidenum">
              <a:rPr lang="en-US" altLang="en-US" sz="1400" smtClean="0"/>
              <a:pPr>
                <a:spcBef>
                  <a:spcPct val="0"/>
                </a:spcBef>
                <a:buFontTx/>
                <a:buNone/>
              </a:pPr>
              <a:t>5</a:t>
            </a:fld>
            <a:endParaRPr lang="en-US" altLang="en-US" sz="1400" dirty="0" smtClean="0"/>
          </a:p>
        </p:txBody>
      </p:sp>
      <p:sp>
        <p:nvSpPr>
          <p:cNvPr id="13318"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pic>
        <p:nvPicPr>
          <p:cNvPr id="7" name="Picture 5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41704"/>
            <a:ext cx="7834313" cy="2696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dirty="0" smtClean="0"/>
              <a:t>Scala vs. Java</a:t>
            </a:r>
          </a:p>
        </p:txBody>
      </p:sp>
      <p:sp>
        <p:nvSpPr>
          <p:cNvPr id="18435" name="Content Placeholder 2"/>
          <p:cNvSpPr>
            <a:spLocks noGrp="1"/>
          </p:cNvSpPr>
          <p:nvPr>
            <p:ph idx="1"/>
          </p:nvPr>
        </p:nvSpPr>
        <p:spPr/>
        <p:txBody>
          <a:bodyPr/>
          <a:lstStyle/>
          <a:p>
            <a:r>
              <a:rPr lang="en-US" altLang="en-US" sz="1800" dirty="0" smtClean="0"/>
              <a:t>Java is a </a:t>
            </a:r>
            <a:r>
              <a:rPr lang="en-US" altLang="en-US" sz="1800" i="1" dirty="0" smtClean="0"/>
              <a:t>good</a:t>
            </a:r>
            <a:r>
              <a:rPr lang="en-US" altLang="en-US" sz="1800" dirty="0" smtClean="0"/>
              <a:t> language, and Scala is a lot like it</a:t>
            </a:r>
          </a:p>
          <a:p>
            <a:pPr lvl="1" eaLnBrk="1" hangingPunct="1">
              <a:lnSpc>
                <a:spcPct val="90000"/>
              </a:lnSpc>
            </a:pPr>
            <a:r>
              <a:rPr lang="en-US" altLang="en-US" sz="1600" dirty="0" smtClean="0"/>
              <a:t>Not designed for highly concurrent programs, but fixed in Java 1.6</a:t>
            </a:r>
          </a:p>
          <a:p>
            <a:pPr lvl="1" eaLnBrk="1" hangingPunct="1">
              <a:lnSpc>
                <a:spcPct val="90000"/>
              </a:lnSpc>
            </a:pPr>
            <a:r>
              <a:rPr lang="en-US" altLang="en-US" sz="1600" dirty="0" smtClean="0"/>
              <a:t>Verbose</a:t>
            </a:r>
          </a:p>
          <a:p>
            <a:pPr lvl="2" eaLnBrk="1" hangingPunct="1">
              <a:lnSpc>
                <a:spcPct val="90000"/>
              </a:lnSpc>
            </a:pPr>
            <a:r>
              <a:rPr lang="en-US" altLang="en-US" sz="1400" dirty="0" smtClean="0"/>
              <a:t>Too much of </a:t>
            </a:r>
            <a:r>
              <a:rPr lang="en-US" altLang="en-US" sz="1400" dirty="0" smtClean="0">
                <a:solidFill>
                  <a:schemeClr val="accent2"/>
                </a:solidFill>
                <a:latin typeface="Trebuchet MS" panose="020B0603020202020204" pitchFamily="34" charset="0"/>
              </a:rPr>
              <a:t>Thing = new Thing();</a:t>
            </a:r>
            <a:endParaRPr lang="en-US" altLang="en-US" sz="1400" dirty="0" smtClean="0"/>
          </a:p>
          <a:p>
            <a:pPr lvl="2" eaLnBrk="1" hangingPunct="1">
              <a:lnSpc>
                <a:spcPct val="90000"/>
              </a:lnSpc>
            </a:pPr>
            <a:r>
              <a:rPr lang="en-US" altLang="en-US" sz="1400" dirty="0" smtClean="0"/>
              <a:t>Too much “boilerplate,” for example, getters and setters</a:t>
            </a:r>
          </a:p>
          <a:p>
            <a:pPr eaLnBrk="1" hangingPunct="1"/>
            <a:r>
              <a:rPr lang="en-US" altLang="en-US" sz="1800" dirty="0" smtClean="0"/>
              <a:t>Scala and Java are (almost) completely interoperable</a:t>
            </a:r>
          </a:p>
          <a:p>
            <a:pPr lvl="1" eaLnBrk="1" hangingPunct="1"/>
            <a:r>
              <a:rPr lang="en-US" altLang="en-US" sz="1600" dirty="0" smtClean="0"/>
              <a:t>Call Java from Scala? No problem!</a:t>
            </a:r>
          </a:p>
          <a:p>
            <a:pPr lvl="1" eaLnBrk="1" hangingPunct="1"/>
            <a:r>
              <a:rPr lang="en-US" altLang="en-US" sz="1600" dirty="0" smtClean="0"/>
              <a:t>Call Scala from Java? Some restrictions, but mostly OK.</a:t>
            </a:r>
          </a:p>
          <a:p>
            <a:pPr lvl="1" eaLnBrk="1" hangingPunct="1"/>
            <a:r>
              <a:rPr lang="en-US" altLang="en-US" sz="1600" dirty="0" smtClean="0"/>
              <a:t>Scala compiles to </a:t>
            </a:r>
            <a:r>
              <a:rPr lang="en-US" altLang="en-US" sz="1600" dirty="0" smtClean="0">
                <a:solidFill>
                  <a:schemeClr val="accent2"/>
                </a:solidFill>
                <a:latin typeface="Trebuchet MS" panose="020B0603020202020204" pitchFamily="34" charset="0"/>
              </a:rPr>
              <a:t>.class</a:t>
            </a:r>
            <a:r>
              <a:rPr lang="en-US" altLang="en-US" sz="1600" dirty="0" smtClean="0"/>
              <a:t> files (a </a:t>
            </a:r>
            <a:r>
              <a:rPr lang="en-US" altLang="en-US" sz="1600" i="1" dirty="0" smtClean="0"/>
              <a:t>lot</a:t>
            </a:r>
            <a:r>
              <a:rPr lang="en-US" altLang="en-US" sz="1600" dirty="0" smtClean="0"/>
              <a:t> of them!), and can be run with either the </a:t>
            </a:r>
            <a:r>
              <a:rPr lang="en-US" altLang="en-US" sz="1600" dirty="0" smtClean="0">
                <a:solidFill>
                  <a:schemeClr val="accent2"/>
                </a:solidFill>
                <a:latin typeface="Trebuchet MS" panose="020B0603020202020204" pitchFamily="34" charset="0"/>
              </a:rPr>
              <a:t>scala</a:t>
            </a:r>
            <a:r>
              <a:rPr lang="en-US" altLang="en-US" sz="1600" dirty="0" smtClean="0"/>
              <a:t> command or the </a:t>
            </a:r>
            <a:r>
              <a:rPr lang="en-US" altLang="en-US" sz="1600" dirty="0" smtClean="0">
                <a:solidFill>
                  <a:schemeClr val="accent2"/>
                </a:solidFill>
                <a:latin typeface="Trebuchet MS" panose="020B0603020202020204" pitchFamily="34" charset="0"/>
              </a:rPr>
              <a:t>java</a:t>
            </a:r>
            <a:r>
              <a:rPr lang="en-US" altLang="en-US" sz="1600" dirty="0" smtClean="0"/>
              <a:t> command</a:t>
            </a:r>
          </a:p>
          <a:p>
            <a:pPr eaLnBrk="1" hangingPunct="1">
              <a:lnSpc>
                <a:spcPct val="90000"/>
              </a:lnSpc>
            </a:pPr>
            <a:r>
              <a:rPr lang="en-US" altLang="en-US" sz="1800" dirty="0" smtClean="0"/>
              <a:t>Scala has total access to the Java API</a:t>
            </a:r>
          </a:p>
          <a:p>
            <a:pPr lvl="1" eaLnBrk="1" hangingPunct="1">
              <a:lnSpc>
                <a:spcPct val="90000"/>
              </a:lnSpc>
            </a:pPr>
            <a:r>
              <a:rPr lang="en-US" altLang="en-US" sz="1600" dirty="0" smtClean="0"/>
              <a:t>Compiles to JVM bytecodes</a:t>
            </a:r>
          </a:p>
          <a:p>
            <a:pPr lvl="1" eaLnBrk="1" hangingPunct="1">
              <a:lnSpc>
                <a:spcPct val="90000"/>
              </a:lnSpc>
            </a:pPr>
            <a:r>
              <a:rPr lang="en-US" altLang="en-US" sz="1600" dirty="0" smtClean="0"/>
              <a:t>Almost as fast as Java (within 10%)</a:t>
            </a:r>
          </a:p>
          <a:p>
            <a:pPr lvl="1" eaLnBrk="1" hangingPunct="1">
              <a:lnSpc>
                <a:spcPct val="90000"/>
              </a:lnSpc>
            </a:pPr>
            <a:r>
              <a:rPr lang="en-US" altLang="en-US" sz="1600" dirty="0" smtClean="0"/>
              <a:t>Hence, it can do anything Java can do, and, it can do much more</a:t>
            </a:r>
          </a:p>
          <a:p>
            <a:pPr eaLnBrk="1" hangingPunct="1">
              <a:lnSpc>
                <a:spcPct val="90000"/>
              </a:lnSpc>
            </a:pPr>
            <a:r>
              <a:rPr lang="en-US" altLang="en-US" sz="2000" dirty="0" smtClean="0"/>
              <a:t>Scala:</a:t>
            </a:r>
          </a:p>
          <a:p>
            <a:pPr lvl="1" eaLnBrk="1" hangingPunct="1">
              <a:lnSpc>
                <a:spcPct val="90000"/>
              </a:lnSpc>
            </a:pPr>
            <a:r>
              <a:rPr lang="en-US" altLang="en-US" sz="1600" i="1" u="sng" dirty="0" smtClean="0">
                <a:latin typeface="Arial" panose="020B0604020202020204" pitchFamily="34" charset="0"/>
              </a:rPr>
              <a:t>Actions</a:t>
            </a:r>
            <a:r>
              <a:rPr lang="en-US" altLang="en-US" sz="1600" dirty="0" smtClean="0">
                <a:latin typeface="Arial" panose="020B0604020202020204" pitchFamily="34" charset="0"/>
              </a:rPr>
              <a:t> </a:t>
            </a:r>
            <a:r>
              <a:rPr lang="en-US" altLang="en-US" sz="1600" dirty="0">
                <a:latin typeface="Arial" panose="020B0604020202020204" pitchFamily="34" charset="0"/>
              </a:rPr>
              <a:t>cause calculations to be </a:t>
            </a:r>
            <a:r>
              <a:rPr lang="en-US" altLang="en-US" sz="1600" dirty="0" smtClean="0">
                <a:latin typeface="Arial" panose="020B0604020202020204" pitchFamily="34" charset="0"/>
              </a:rPr>
              <a:t>performed</a:t>
            </a:r>
          </a:p>
          <a:p>
            <a:pPr lvl="1" eaLnBrk="1" hangingPunct="1">
              <a:lnSpc>
                <a:spcPct val="90000"/>
              </a:lnSpc>
            </a:pPr>
            <a:r>
              <a:rPr lang="en-US" altLang="en-US" sz="1600" i="1" u="sng" dirty="0" smtClean="0">
                <a:latin typeface="Arial" panose="020B0604020202020204" pitchFamily="34" charset="0"/>
              </a:rPr>
              <a:t>Transformations</a:t>
            </a:r>
            <a:r>
              <a:rPr lang="en-US" altLang="en-US" sz="1600" dirty="0" smtClean="0">
                <a:latin typeface="Arial" panose="020B0604020202020204" pitchFamily="34" charset="0"/>
              </a:rPr>
              <a:t> </a:t>
            </a:r>
            <a:r>
              <a:rPr lang="en-US" altLang="en-US" sz="1600" dirty="0">
                <a:latin typeface="Arial" panose="020B0604020202020204" pitchFamily="34" charset="0"/>
              </a:rPr>
              <a:t>just set things up (lazy evaluation)</a:t>
            </a:r>
          </a:p>
          <a:p>
            <a:pPr eaLnBrk="1" hangingPunct="1">
              <a:lnSpc>
                <a:spcPct val="90000"/>
              </a:lnSpc>
            </a:pPr>
            <a:endParaRPr lang="en-US" altLang="en-US" sz="2200" dirty="0" smtClean="0"/>
          </a:p>
          <a:p>
            <a:endParaRPr lang="en-US" altLang="en-US" dirty="0" smtClean="0"/>
          </a:p>
        </p:txBody>
      </p:sp>
      <p:sp>
        <p:nvSpPr>
          <p:cNvPr id="1843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0627625-F466-4BEA-9976-A51AB78A71B8}" type="datetime1">
              <a:rPr lang="en-US" altLang="en-US" sz="1400" smtClean="0"/>
              <a:pPr>
                <a:spcBef>
                  <a:spcPct val="0"/>
                </a:spcBef>
                <a:buFontTx/>
                <a:buNone/>
              </a:pPr>
              <a:t>6/26/2021</a:t>
            </a:fld>
            <a:endParaRPr lang="en-US" altLang="en-US" sz="1400" dirty="0" smtClean="0"/>
          </a:p>
        </p:txBody>
      </p:sp>
      <p:sp>
        <p:nvSpPr>
          <p:cNvPr id="1843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843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A86C21E4-EB76-400C-AEB8-B6A761FBDC9D}" type="slidenum">
              <a:rPr lang="en-US" altLang="en-US" sz="1400" smtClean="0"/>
              <a:pPr>
                <a:spcBef>
                  <a:spcPct val="0"/>
                </a:spcBef>
                <a:buFontTx/>
                <a:buNone/>
              </a:pPr>
              <a:t>50</a:t>
            </a:fld>
            <a:endParaRPr lang="en-US" altLang="en-US" sz="1400" dirty="0" smtClean="0"/>
          </a:p>
        </p:txBody>
      </p:sp>
    </p:spTree>
    <p:extLst>
      <p:ext uri="{BB962C8B-B14F-4D97-AF65-F5344CB8AC3E}">
        <p14:creationId xmlns:p14="http://schemas.microsoft.com/office/powerpoint/2010/main" val="29054835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smtClean="0"/>
              <a:t>Scala: Other Features</a:t>
            </a:r>
          </a:p>
        </p:txBody>
      </p:sp>
      <p:sp>
        <p:nvSpPr>
          <p:cNvPr id="13315" name="Content Placeholder 2"/>
          <p:cNvSpPr>
            <a:spLocks noGrp="1"/>
          </p:cNvSpPr>
          <p:nvPr>
            <p:ph idx="1"/>
          </p:nvPr>
        </p:nvSpPr>
        <p:spPr/>
        <p:txBody>
          <a:bodyPr/>
          <a:lstStyle/>
          <a:p>
            <a:r>
              <a:rPr lang="en-US" altLang="en-US" dirty="0" smtClean="0"/>
              <a:t>Integration with </a:t>
            </a:r>
            <a:r>
              <a:rPr lang="en-US" altLang="en-US" dirty="0" smtClean="0">
                <a:solidFill>
                  <a:schemeClr val="tx2"/>
                </a:solidFill>
              </a:rPr>
              <a:t>XML</a:t>
            </a:r>
          </a:p>
          <a:p>
            <a:pPr lvl="1"/>
            <a:r>
              <a:rPr lang="en-US" altLang="en-US" dirty="0" smtClean="0"/>
              <a:t>can write XML directly in Scala program</a:t>
            </a:r>
          </a:p>
          <a:p>
            <a:pPr lvl="1"/>
            <a:r>
              <a:rPr lang="en-US" altLang="en-US" dirty="0" smtClean="0"/>
              <a:t>can convert XML DTD into Scala class definitions</a:t>
            </a:r>
          </a:p>
          <a:p>
            <a:r>
              <a:rPr lang="en-US" altLang="en-US" dirty="0" smtClean="0"/>
              <a:t>Support for </a:t>
            </a:r>
            <a:r>
              <a:rPr lang="en-US" altLang="en-US" dirty="0" smtClean="0">
                <a:solidFill>
                  <a:schemeClr val="tx2"/>
                </a:solidFill>
              </a:rPr>
              <a:t>regular expression patterns</a:t>
            </a:r>
          </a:p>
          <a:p>
            <a:r>
              <a:rPr lang="en-US" altLang="en-US" dirty="0" smtClean="0"/>
              <a:t>Allows defining new control structures without using macros, and while maintaining static typing</a:t>
            </a:r>
          </a:p>
          <a:p>
            <a:r>
              <a:rPr lang="en-US" altLang="en-US" dirty="0" smtClean="0"/>
              <a:t>Any function can be used as an infix or postfix operator</a:t>
            </a:r>
          </a:p>
          <a:p>
            <a:r>
              <a:rPr lang="en-US" altLang="en-US" dirty="0" smtClean="0"/>
              <a:t>Allows programmers to make their own control structures</a:t>
            </a:r>
          </a:p>
          <a:p>
            <a:r>
              <a:rPr lang="en-US" altLang="en-US" dirty="0" smtClean="0"/>
              <a:t>Can tag the parameters of methods with the modifier </a:t>
            </a:r>
            <a:r>
              <a:rPr lang="en-US" altLang="en-US" dirty="0" smtClean="0">
                <a:latin typeface="Lucida Console" panose="020B0609040504020204" pitchFamily="49" charset="0"/>
              </a:rPr>
              <a:t>def</a:t>
            </a:r>
            <a:r>
              <a:rPr lang="en-US" altLang="en-US" dirty="0" smtClean="0"/>
              <a:t>. </a:t>
            </a:r>
          </a:p>
          <a:p>
            <a:r>
              <a:rPr lang="en-US" altLang="en-US" dirty="0" smtClean="0"/>
              <a:t>When method is called, the actual </a:t>
            </a:r>
            <a:r>
              <a:rPr lang="en-US" altLang="en-US" dirty="0" smtClean="0">
                <a:latin typeface="Lucida Console" panose="020B0609040504020204" pitchFamily="49" charset="0"/>
              </a:rPr>
              <a:t>def</a:t>
            </a:r>
            <a:r>
              <a:rPr lang="en-US" altLang="en-US" dirty="0" smtClean="0"/>
              <a:t> parameters are not evaluated and a no-argument function is passed</a:t>
            </a:r>
          </a:p>
          <a:p>
            <a:endParaRPr lang="en-US" altLang="en-US" sz="2000" dirty="0" smtClean="0"/>
          </a:p>
        </p:txBody>
      </p:sp>
      <p:sp>
        <p:nvSpPr>
          <p:cNvPr id="1331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C26F770-3998-446C-8FD1-1A75F4A7E2C7}" type="datetime1">
              <a:rPr lang="en-US" altLang="en-US" sz="1400" smtClean="0"/>
              <a:pPr>
                <a:spcBef>
                  <a:spcPct val="0"/>
                </a:spcBef>
                <a:buFontTx/>
                <a:buNone/>
              </a:pPr>
              <a:t>6/26/2021</a:t>
            </a:fld>
            <a:endParaRPr lang="en-US" altLang="en-US" sz="1400" dirty="0" smtClean="0"/>
          </a:p>
        </p:txBody>
      </p:sp>
      <p:sp>
        <p:nvSpPr>
          <p:cNvPr id="1331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331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DB2CE575-7CFC-410A-9623-E619C04ECA00}" type="slidenum">
              <a:rPr lang="en-US" altLang="en-US" sz="1400" smtClean="0"/>
              <a:pPr>
                <a:spcBef>
                  <a:spcPct val="0"/>
                </a:spcBef>
                <a:buFontTx/>
                <a:buNone/>
              </a:pPr>
              <a:t>51</a:t>
            </a:fld>
            <a:endParaRPr lang="en-US" altLang="en-US" sz="1400" dirty="0" smtClean="0"/>
          </a:p>
        </p:txBody>
      </p:sp>
    </p:spTree>
    <p:extLst>
      <p:ext uri="{BB962C8B-B14F-4D97-AF65-F5344CB8AC3E}">
        <p14:creationId xmlns:p14="http://schemas.microsoft.com/office/powerpoint/2010/main" val="24619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is Interoperable</a:t>
            </a:r>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52</a:t>
            </a:fld>
            <a:endParaRPr lang="en-US" altLang="en-US" dirty="0"/>
          </a:p>
        </p:txBody>
      </p:sp>
      <p:sp>
        <p:nvSpPr>
          <p:cNvPr id="7" name="Rectangle 3"/>
          <p:cNvSpPr txBox="1">
            <a:spLocks noChangeArrowheads="1"/>
          </p:cNvSpPr>
          <p:nvPr/>
        </p:nvSpPr>
        <p:spPr bwMode="auto">
          <a:xfrm>
            <a:off x="457200" y="1066800"/>
            <a:ext cx="4038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3838" indent="-223838">
              <a:lnSpc>
                <a:spcPct val="80000"/>
              </a:lnSpc>
              <a:buFontTx/>
              <a:buNone/>
            </a:pPr>
            <a:r>
              <a:rPr lang="en-US" altLang="en-US" sz="2000" dirty="0" smtClean="0"/>
              <a:t>Scala programs interoperate seamlessly with Java class libraries:</a:t>
            </a:r>
          </a:p>
          <a:p>
            <a:pPr marL="223838" lvl="1" indent="-223838">
              <a:lnSpc>
                <a:spcPct val="80000"/>
              </a:lnSpc>
            </a:pPr>
            <a:r>
              <a:rPr lang="en-US" altLang="en-US" sz="1600" dirty="0" smtClean="0"/>
              <a:t>Method calls</a:t>
            </a:r>
          </a:p>
          <a:p>
            <a:pPr marL="223838" lvl="1" indent="-223838">
              <a:lnSpc>
                <a:spcPct val="80000"/>
              </a:lnSpc>
            </a:pPr>
            <a:r>
              <a:rPr lang="en-US" altLang="en-US" sz="1600" dirty="0" smtClean="0"/>
              <a:t>Field accesses</a:t>
            </a:r>
          </a:p>
          <a:p>
            <a:pPr marL="223838" lvl="1" indent="-223838">
              <a:lnSpc>
                <a:spcPct val="80000"/>
              </a:lnSpc>
            </a:pPr>
            <a:r>
              <a:rPr lang="en-US" altLang="en-US" sz="1600" dirty="0" smtClean="0"/>
              <a:t>Class inheritance</a:t>
            </a:r>
          </a:p>
          <a:p>
            <a:pPr marL="223838" lvl="1" indent="-223838">
              <a:lnSpc>
                <a:spcPct val="80000"/>
              </a:lnSpc>
            </a:pPr>
            <a:r>
              <a:rPr lang="en-US" altLang="en-US" sz="1600" dirty="0" smtClean="0"/>
              <a:t>Interface implementation all work as in Java.</a:t>
            </a:r>
            <a:endParaRPr lang="en-US" altLang="en-US" sz="2000" dirty="0" smtClean="0"/>
          </a:p>
          <a:p>
            <a:pPr marL="223838" indent="-223838">
              <a:lnSpc>
                <a:spcPct val="80000"/>
              </a:lnSpc>
              <a:buFontTx/>
              <a:buNone/>
            </a:pPr>
            <a:r>
              <a:rPr lang="en-US" altLang="en-US" sz="2000" dirty="0" smtClean="0"/>
              <a:t>	</a:t>
            </a:r>
          </a:p>
          <a:p>
            <a:pPr marL="223838" indent="-223838">
              <a:lnSpc>
                <a:spcPct val="80000"/>
              </a:lnSpc>
              <a:buFontTx/>
              <a:buNone/>
            </a:pPr>
            <a:r>
              <a:rPr lang="en-US" altLang="en-US" sz="2000" dirty="0" smtClean="0"/>
              <a:t>Scala programs compile to JVM bytecodes.</a:t>
            </a:r>
            <a:br>
              <a:rPr lang="en-US" altLang="en-US" sz="2000" dirty="0" smtClean="0"/>
            </a:br>
            <a:endParaRPr lang="en-US" altLang="en-US" sz="2000" dirty="0" smtClean="0"/>
          </a:p>
          <a:p>
            <a:pPr marL="223838" indent="-223838">
              <a:lnSpc>
                <a:spcPct val="80000"/>
              </a:lnSpc>
              <a:buFontTx/>
              <a:buNone/>
            </a:pPr>
            <a:r>
              <a:rPr lang="en-US" altLang="en-US" sz="2000" dirty="0" smtClean="0"/>
              <a:t>Scala’s syntax resembles Java’s, but there are also some differences.</a:t>
            </a:r>
          </a:p>
          <a:p>
            <a:pPr>
              <a:lnSpc>
                <a:spcPct val="80000"/>
              </a:lnSpc>
              <a:buFontTx/>
              <a:buNone/>
            </a:pPr>
            <a:endParaRPr lang="en-US" altLang="en-US" dirty="0" smtClean="0"/>
          </a:p>
          <a:p>
            <a:pPr lvl="1">
              <a:lnSpc>
                <a:spcPct val="80000"/>
              </a:lnSpc>
              <a:buFontTx/>
              <a:buNone/>
            </a:pPr>
            <a:endParaRPr lang="en-US" altLang="en-US" dirty="0"/>
          </a:p>
        </p:txBody>
      </p:sp>
      <p:sp>
        <p:nvSpPr>
          <p:cNvPr id="8" name="Rectangle 4"/>
          <p:cNvSpPr txBox="1">
            <a:spLocks noChangeArrowheads="1"/>
          </p:cNvSpPr>
          <p:nvPr/>
        </p:nvSpPr>
        <p:spPr>
          <a:xfrm>
            <a:off x="4648200" y="1600200"/>
            <a:ext cx="3979209" cy="4525963"/>
          </a:xfrm>
          <a:prstGeom prst="rect">
            <a:avLst/>
          </a:prstGeom>
        </p:spPr>
        <p:txBody>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dirty="0" smtClean="0"/>
          </a:p>
          <a:p>
            <a:pPr>
              <a:lnSpc>
                <a:spcPct val="80000"/>
              </a:lnSpc>
            </a:pPr>
            <a:endParaRPr lang="en-US" altLang="en-US" dirty="0"/>
          </a:p>
        </p:txBody>
      </p:sp>
      <p:sp>
        <p:nvSpPr>
          <p:cNvPr id="9" name="Text Box 5"/>
          <p:cNvSpPr txBox="1">
            <a:spLocks noChangeArrowheads="1"/>
          </p:cNvSpPr>
          <p:nvPr/>
        </p:nvSpPr>
        <p:spPr bwMode="auto">
          <a:xfrm>
            <a:off x="4444739" y="2005881"/>
            <a:ext cx="4318261" cy="312085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91440" bIns="91440">
            <a:spAutoFit/>
          </a:bodyPr>
          <a:lstStyle/>
          <a:p>
            <a:pPr algn="l">
              <a:lnSpc>
                <a:spcPct val="80000"/>
              </a:lnSpc>
            </a:pPr>
            <a:r>
              <a:rPr lang="en-US" altLang="en-US" b="1" dirty="0"/>
              <a:t>object</a:t>
            </a:r>
            <a:r>
              <a:rPr lang="en-US" altLang="en-US" dirty="0"/>
              <a:t> Example1 </a:t>
            </a:r>
            <a:endParaRPr lang="en-US" altLang="en-US" dirty="0" smtClean="0"/>
          </a:p>
          <a:p>
            <a:pPr algn="l">
              <a:lnSpc>
                <a:spcPct val="80000"/>
              </a:lnSpc>
            </a:pPr>
            <a:r>
              <a:rPr lang="en-US" altLang="en-US" dirty="0" smtClean="0"/>
              <a:t>{</a:t>
            </a:r>
            <a:endParaRPr lang="en-US" altLang="en-US" dirty="0"/>
          </a:p>
          <a:p>
            <a:pPr algn="l">
              <a:lnSpc>
                <a:spcPct val="80000"/>
              </a:lnSpc>
            </a:pPr>
            <a:r>
              <a:rPr lang="en-US" altLang="en-US" dirty="0"/>
              <a:t>    </a:t>
            </a:r>
            <a:r>
              <a:rPr lang="en-US" altLang="en-US" b="1" dirty="0"/>
              <a:t>def</a:t>
            </a:r>
            <a:r>
              <a:rPr lang="en-US" altLang="en-US" dirty="0"/>
              <a:t> main(args: Array[String</a:t>
            </a:r>
            <a:r>
              <a:rPr lang="en-US" altLang="en-US" dirty="0" smtClean="0"/>
              <a:t>])</a:t>
            </a:r>
          </a:p>
          <a:p>
            <a:pPr algn="l">
              <a:lnSpc>
                <a:spcPct val="80000"/>
              </a:lnSpc>
            </a:pPr>
            <a:r>
              <a:rPr lang="en-US" altLang="en-US" dirty="0"/>
              <a:t> </a:t>
            </a:r>
            <a:r>
              <a:rPr lang="en-US" altLang="en-US" dirty="0" smtClean="0"/>
              <a:t>  {</a:t>
            </a:r>
            <a:endParaRPr lang="en-US" altLang="en-US" dirty="0"/>
          </a:p>
          <a:p>
            <a:pPr algn="l">
              <a:lnSpc>
                <a:spcPct val="80000"/>
              </a:lnSpc>
            </a:pPr>
            <a:r>
              <a:rPr lang="en-US" altLang="en-US" dirty="0"/>
              <a:t>        </a:t>
            </a:r>
            <a:r>
              <a:rPr lang="en-US" altLang="en-US" b="1" dirty="0"/>
              <a:t>val</a:t>
            </a:r>
            <a:r>
              <a:rPr lang="en-US" altLang="en-US" dirty="0"/>
              <a:t> b = </a:t>
            </a:r>
            <a:r>
              <a:rPr lang="en-US" altLang="en-US" b="1" dirty="0"/>
              <a:t>new</a:t>
            </a:r>
            <a:r>
              <a:rPr lang="en-US" altLang="en-US" dirty="0"/>
              <a:t> StringBuilder()</a:t>
            </a:r>
          </a:p>
          <a:p>
            <a:pPr algn="l">
              <a:lnSpc>
                <a:spcPct val="80000"/>
              </a:lnSpc>
            </a:pPr>
            <a:r>
              <a:rPr lang="en-US" altLang="en-US" dirty="0"/>
              <a:t>        </a:t>
            </a:r>
            <a:r>
              <a:rPr lang="en-US" altLang="en-US" b="1" dirty="0"/>
              <a:t>for</a:t>
            </a:r>
            <a:r>
              <a:rPr lang="en-US" altLang="en-US" dirty="0"/>
              <a:t> (i </a:t>
            </a:r>
            <a:r>
              <a:rPr lang="en-US" altLang="en-US" b="1" dirty="0">
                <a:sym typeface="Symbol" panose="05050102010706020507" pitchFamily="18" charset="2"/>
              </a:rPr>
              <a:t></a:t>
            </a:r>
            <a:r>
              <a:rPr lang="en-US" altLang="en-US" dirty="0"/>
              <a:t> 0 until args.length</a:t>
            </a:r>
            <a:r>
              <a:rPr lang="en-US" altLang="en-US" dirty="0" smtClean="0"/>
              <a:t>)</a:t>
            </a:r>
          </a:p>
          <a:p>
            <a:pPr algn="l">
              <a:lnSpc>
                <a:spcPct val="80000"/>
              </a:lnSpc>
            </a:pPr>
            <a:r>
              <a:rPr lang="en-US" altLang="en-US" dirty="0"/>
              <a:t> </a:t>
            </a:r>
            <a:r>
              <a:rPr lang="en-US" altLang="en-US" dirty="0" smtClean="0"/>
              <a:t>      {</a:t>
            </a:r>
            <a:endParaRPr lang="en-US" altLang="en-US" dirty="0"/>
          </a:p>
          <a:p>
            <a:pPr algn="l">
              <a:lnSpc>
                <a:spcPct val="80000"/>
              </a:lnSpc>
            </a:pPr>
            <a:r>
              <a:rPr lang="en-US" altLang="en-US" dirty="0"/>
              <a:t>            </a:t>
            </a:r>
            <a:r>
              <a:rPr lang="en-US" altLang="en-US" b="1" dirty="0"/>
              <a:t>if</a:t>
            </a:r>
            <a:r>
              <a:rPr lang="en-US" altLang="en-US" dirty="0"/>
              <a:t> (i &gt; 0) b.append(</a:t>
            </a:r>
            <a:r>
              <a:rPr lang="en-US" altLang="en-US" i="1" dirty="0"/>
              <a:t>" "</a:t>
            </a:r>
            <a:r>
              <a:rPr lang="en-US" altLang="en-US" dirty="0"/>
              <a:t>)</a:t>
            </a:r>
          </a:p>
          <a:p>
            <a:pPr algn="l">
              <a:lnSpc>
                <a:spcPct val="80000"/>
              </a:lnSpc>
            </a:pPr>
            <a:r>
              <a:rPr lang="en-US" altLang="en-US" dirty="0"/>
              <a:t>            b.append(args(i).toUpperCase)</a:t>
            </a:r>
          </a:p>
          <a:p>
            <a:pPr algn="l">
              <a:lnSpc>
                <a:spcPct val="80000"/>
              </a:lnSpc>
            </a:pPr>
            <a:r>
              <a:rPr lang="en-US" altLang="en-US" dirty="0"/>
              <a:t>        }</a:t>
            </a:r>
          </a:p>
          <a:p>
            <a:pPr algn="l">
              <a:lnSpc>
                <a:spcPct val="80000"/>
              </a:lnSpc>
            </a:pPr>
            <a:r>
              <a:rPr lang="en-US" altLang="en-US" dirty="0"/>
              <a:t>        Console.println(b.toString)          </a:t>
            </a:r>
          </a:p>
          <a:p>
            <a:pPr algn="l">
              <a:lnSpc>
                <a:spcPct val="80000"/>
              </a:lnSpc>
            </a:pPr>
            <a:r>
              <a:rPr lang="en-US" altLang="en-US" dirty="0"/>
              <a:t>    }</a:t>
            </a:r>
          </a:p>
          <a:p>
            <a:pPr algn="l"/>
            <a:r>
              <a:rPr lang="en-US" altLang="en-US" dirty="0"/>
              <a:t>}</a:t>
            </a:r>
          </a:p>
        </p:txBody>
      </p:sp>
      <p:sp>
        <p:nvSpPr>
          <p:cNvPr id="10" name="AutoShape 6"/>
          <p:cNvSpPr>
            <a:spLocks noChangeArrowheads="1"/>
          </p:cNvSpPr>
          <p:nvPr/>
        </p:nvSpPr>
        <p:spPr bwMode="auto">
          <a:xfrm>
            <a:off x="3962400" y="1115771"/>
            <a:ext cx="2209800" cy="715089"/>
          </a:xfrm>
          <a:prstGeom prst="wedgeRoundRectCallout">
            <a:avLst>
              <a:gd name="adj1" fmla="val -10256"/>
              <a:gd name="adj2" fmla="val 74226"/>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b="1" dirty="0"/>
              <a:t>object</a:t>
            </a:r>
            <a:r>
              <a:rPr lang="en-US" altLang="en-US" dirty="0">
                <a:solidFill>
                  <a:srgbClr val="003399"/>
                </a:solidFill>
              </a:rPr>
              <a:t> instead of </a:t>
            </a:r>
            <a:r>
              <a:rPr lang="en-US" altLang="en-US" b="1" dirty="0"/>
              <a:t>static</a:t>
            </a:r>
            <a:r>
              <a:rPr lang="en-US" altLang="en-US" dirty="0">
                <a:solidFill>
                  <a:srgbClr val="003399"/>
                </a:solidFill>
              </a:rPr>
              <a:t> members </a:t>
            </a:r>
          </a:p>
        </p:txBody>
      </p:sp>
      <p:sp>
        <p:nvSpPr>
          <p:cNvPr id="11" name="AutoShape 10"/>
          <p:cNvSpPr>
            <a:spLocks noChangeArrowheads="1"/>
          </p:cNvSpPr>
          <p:nvPr/>
        </p:nvSpPr>
        <p:spPr bwMode="auto">
          <a:xfrm>
            <a:off x="5334000" y="5533311"/>
            <a:ext cx="2777938" cy="715089"/>
          </a:xfrm>
          <a:prstGeom prst="wedgeRoundRectCallout">
            <a:avLst>
              <a:gd name="adj1" fmla="val -764"/>
              <a:gd name="adj2" fmla="val -257830"/>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003399"/>
                </a:solidFill>
              </a:rPr>
              <a:t>Arrays are indexed </a:t>
            </a:r>
            <a:r>
              <a:rPr lang="en-US" altLang="en-US" dirty="0"/>
              <a:t>args(i)</a:t>
            </a:r>
            <a:r>
              <a:rPr lang="en-US" altLang="en-US" dirty="0">
                <a:solidFill>
                  <a:srgbClr val="003399"/>
                </a:solidFill>
              </a:rPr>
              <a:t> instead of </a:t>
            </a:r>
            <a:r>
              <a:rPr lang="en-US" altLang="en-US" dirty="0"/>
              <a:t>args[i]</a:t>
            </a:r>
          </a:p>
        </p:txBody>
      </p:sp>
      <p:sp>
        <p:nvSpPr>
          <p:cNvPr id="16" name="AutoShape 9"/>
          <p:cNvSpPr>
            <a:spLocks noChangeArrowheads="1"/>
          </p:cNvSpPr>
          <p:nvPr/>
        </p:nvSpPr>
        <p:spPr bwMode="auto">
          <a:xfrm>
            <a:off x="1270657" y="5230571"/>
            <a:ext cx="3581400" cy="919401"/>
          </a:xfrm>
          <a:prstGeom prst="wedgeRoundRectCallout">
            <a:avLst>
              <a:gd name="adj1" fmla="val 55648"/>
              <a:gd name="adj2" fmla="val -261342"/>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dirty="0">
                <a:solidFill>
                  <a:srgbClr val="003399"/>
                </a:solidFill>
              </a:rPr>
              <a:t>Scala’s version of the extended</a:t>
            </a:r>
            <a:r>
              <a:rPr lang="en-US" altLang="en-US" sz="1600" b="1" dirty="0">
                <a:solidFill>
                  <a:srgbClr val="003399"/>
                </a:solidFill>
              </a:rPr>
              <a:t> </a:t>
            </a:r>
            <a:r>
              <a:rPr lang="en-US" altLang="en-US" sz="1600" b="1" dirty="0"/>
              <a:t>for</a:t>
            </a:r>
            <a:r>
              <a:rPr lang="en-US" altLang="en-US" sz="1600" dirty="0">
                <a:solidFill>
                  <a:srgbClr val="003399"/>
                </a:solidFill>
              </a:rPr>
              <a:t> loop</a:t>
            </a:r>
            <a:br>
              <a:rPr lang="en-US" altLang="en-US" sz="1600" dirty="0">
                <a:solidFill>
                  <a:srgbClr val="003399"/>
                </a:solidFill>
              </a:rPr>
            </a:br>
            <a:r>
              <a:rPr lang="en-US" altLang="en-US" sz="1600" dirty="0">
                <a:solidFill>
                  <a:srgbClr val="003399"/>
                </a:solidFill>
              </a:rPr>
              <a:t>(use </a:t>
            </a:r>
            <a:r>
              <a:rPr lang="en-US" altLang="en-US" sz="1600" dirty="0"/>
              <a:t>&lt;-</a:t>
            </a:r>
            <a:r>
              <a:rPr lang="en-US" altLang="en-US" sz="1600" dirty="0">
                <a:solidFill>
                  <a:srgbClr val="003399"/>
                </a:solidFill>
              </a:rPr>
              <a:t> as an alias for </a:t>
            </a:r>
            <a:r>
              <a:rPr lang="en-US" altLang="en-US" sz="1600" b="1" dirty="0">
                <a:sym typeface="Symbol" panose="05050102010706020507" pitchFamily="18" charset="2"/>
              </a:rPr>
              <a:t></a:t>
            </a:r>
            <a:r>
              <a:rPr lang="en-US" altLang="en-US" sz="1600" dirty="0">
                <a:solidFill>
                  <a:srgbClr val="003399"/>
                </a:solidFill>
                <a:sym typeface="Symbol" panose="05050102010706020507" pitchFamily="18" charset="2"/>
              </a:rPr>
              <a:t>)</a:t>
            </a:r>
          </a:p>
        </p:txBody>
      </p:sp>
      <p:sp>
        <p:nvSpPr>
          <p:cNvPr id="18" name="AutoShape 8"/>
          <p:cNvSpPr>
            <a:spLocks noChangeArrowheads="1"/>
          </p:cNvSpPr>
          <p:nvPr/>
        </p:nvSpPr>
        <p:spPr bwMode="auto">
          <a:xfrm>
            <a:off x="6553200" y="1064420"/>
            <a:ext cx="2362200" cy="868323"/>
          </a:xfrm>
          <a:prstGeom prst="wedgeRoundRectCallout">
            <a:avLst>
              <a:gd name="adj1" fmla="val -67805"/>
              <a:gd name="adj2" fmla="val 119231"/>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var: Type</a:t>
            </a:r>
            <a:r>
              <a:rPr lang="en-US" altLang="en-US" dirty="0">
                <a:solidFill>
                  <a:srgbClr val="003399"/>
                </a:solidFill>
              </a:rPr>
              <a:t> </a:t>
            </a:r>
            <a:r>
              <a:rPr lang="en-US" altLang="en-US" dirty="0" smtClean="0">
                <a:solidFill>
                  <a:srgbClr val="003399"/>
                </a:solidFill>
              </a:rPr>
              <a:t>instead</a:t>
            </a:r>
          </a:p>
          <a:p>
            <a:r>
              <a:rPr lang="en-US" altLang="en-US" dirty="0" smtClean="0">
                <a:solidFill>
                  <a:srgbClr val="003399"/>
                </a:solidFill>
              </a:rPr>
              <a:t>of </a:t>
            </a:r>
            <a:r>
              <a:rPr lang="en-US" altLang="en-US" dirty="0"/>
              <a:t>Type var</a:t>
            </a:r>
          </a:p>
        </p:txBody>
      </p:sp>
    </p:spTree>
    <p:extLst>
      <p:ext uri="{BB962C8B-B14F-4D97-AF65-F5344CB8AC3E}">
        <p14:creationId xmlns:p14="http://schemas.microsoft.com/office/powerpoint/2010/main" val="41881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is Concise</a:t>
            </a:r>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53</a:t>
            </a:fld>
            <a:endParaRPr lang="en-US" altLang="en-US" dirty="0"/>
          </a:p>
        </p:txBody>
      </p:sp>
      <p:sp>
        <p:nvSpPr>
          <p:cNvPr id="8" name="Rectangle 3"/>
          <p:cNvSpPr txBox="1">
            <a:spLocks noChangeArrowheads="1"/>
          </p:cNvSpPr>
          <p:nvPr/>
        </p:nvSpPr>
        <p:spPr bwMode="auto">
          <a:xfrm>
            <a:off x="152400" y="1018032"/>
            <a:ext cx="5943600" cy="2868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Tx/>
              <a:buNone/>
            </a:pPr>
            <a:r>
              <a:rPr lang="en-US" altLang="en-US" dirty="0" smtClean="0"/>
              <a:t>Scala’s syntax is lightweight and concise. </a:t>
            </a:r>
          </a:p>
          <a:p>
            <a:pPr marL="287338" lvl="1">
              <a:lnSpc>
                <a:spcPct val="90000"/>
              </a:lnSpc>
            </a:pPr>
            <a:r>
              <a:rPr lang="en-US" altLang="en-US" sz="1800" dirty="0" smtClean="0"/>
              <a:t>semicolon inference,</a:t>
            </a:r>
          </a:p>
          <a:p>
            <a:pPr marL="287338" lvl="1">
              <a:lnSpc>
                <a:spcPct val="90000"/>
              </a:lnSpc>
            </a:pPr>
            <a:r>
              <a:rPr lang="en-US" altLang="en-US" sz="1800" dirty="0" smtClean="0"/>
              <a:t>type inference,</a:t>
            </a:r>
          </a:p>
          <a:p>
            <a:pPr marL="287338" lvl="1">
              <a:lnSpc>
                <a:spcPct val="90000"/>
              </a:lnSpc>
            </a:pPr>
            <a:r>
              <a:rPr lang="en-US" altLang="en-US" sz="1800" dirty="0" smtClean="0"/>
              <a:t>lightweight classes,</a:t>
            </a:r>
          </a:p>
          <a:p>
            <a:pPr marL="287338" lvl="1">
              <a:lnSpc>
                <a:spcPct val="90000"/>
              </a:lnSpc>
            </a:pPr>
            <a:r>
              <a:rPr lang="en-US" altLang="en-US" sz="1800" dirty="0" smtClean="0"/>
              <a:t>extensible API’s,</a:t>
            </a:r>
          </a:p>
          <a:p>
            <a:pPr marL="287338" lvl="1">
              <a:lnSpc>
                <a:spcPct val="90000"/>
              </a:lnSpc>
            </a:pPr>
            <a:r>
              <a:rPr lang="en-US" altLang="en-US" sz="1800" dirty="0" smtClean="0"/>
              <a:t>closures as control abstractions.</a:t>
            </a:r>
          </a:p>
          <a:p>
            <a:pPr>
              <a:lnSpc>
                <a:spcPct val="90000"/>
              </a:lnSpc>
              <a:buFontTx/>
              <a:buNone/>
            </a:pPr>
            <a:endParaRPr lang="en-US" altLang="en-US" sz="2800" dirty="0" smtClean="0"/>
          </a:p>
          <a:p>
            <a:pPr marL="457200" lvl="1" indent="0">
              <a:lnSpc>
                <a:spcPct val="90000"/>
              </a:lnSpc>
              <a:buNone/>
            </a:pPr>
            <a:endParaRPr lang="en-US" altLang="en-US" sz="1800" dirty="0" smtClean="0"/>
          </a:p>
          <a:p>
            <a:pPr marL="0" lvl="1" indent="0">
              <a:lnSpc>
                <a:spcPct val="90000"/>
              </a:lnSpc>
              <a:buNone/>
            </a:pPr>
            <a:endParaRPr lang="en-US" altLang="en-US" sz="1800" dirty="0" smtClean="0"/>
          </a:p>
          <a:p>
            <a:pPr marL="0" lvl="1" indent="0">
              <a:lnSpc>
                <a:spcPct val="90000"/>
              </a:lnSpc>
              <a:buNone/>
            </a:pPr>
            <a:endParaRPr lang="en-US" altLang="en-US" sz="1800" dirty="0"/>
          </a:p>
          <a:p>
            <a:pPr marL="0" lvl="1" indent="0">
              <a:lnSpc>
                <a:spcPct val="90000"/>
              </a:lnSpc>
              <a:buNone/>
            </a:pPr>
            <a:r>
              <a:rPr lang="en-US" altLang="en-US" sz="1800" dirty="0" smtClean="0"/>
              <a:t>Average </a:t>
            </a:r>
            <a:r>
              <a:rPr lang="en-US" altLang="en-US" sz="1800" dirty="0"/>
              <a:t>reduction in LOC wrt Java: ≥ 2</a:t>
            </a:r>
          </a:p>
          <a:p>
            <a:pPr marL="0" lvl="1" indent="0">
              <a:lnSpc>
                <a:spcPct val="90000"/>
              </a:lnSpc>
              <a:buNone/>
            </a:pPr>
            <a:r>
              <a:rPr lang="en-US" altLang="en-US" sz="1800" dirty="0"/>
              <a:t>due to concise syntax and better abstraction capabilities</a:t>
            </a:r>
          </a:p>
          <a:p>
            <a:pPr>
              <a:lnSpc>
                <a:spcPct val="90000"/>
              </a:lnSpc>
              <a:buFontTx/>
              <a:buNone/>
            </a:pPr>
            <a:endParaRPr lang="en-US" altLang="en-US" sz="2800" dirty="0"/>
          </a:p>
        </p:txBody>
      </p:sp>
      <p:sp>
        <p:nvSpPr>
          <p:cNvPr id="9" name="Text Box 5"/>
          <p:cNvSpPr txBox="1">
            <a:spLocks noChangeArrowheads="1"/>
          </p:cNvSpPr>
          <p:nvPr/>
        </p:nvSpPr>
        <p:spPr bwMode="auto">
          <a:xfrm>
            <a:off x="4038600" y="1600200"/>
            <a:ext cx="4511684" cy="231755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91440" bIns="91440">
            <a:spAutoFit/>
          </a:bodyPr>
          <a:lstStyle/>
          <a:p>
            <a:pPr algn="l">
              <a:lnSpc>
                <a:spcPct val="110000"/>
              </a:lnSpc>
            </a:pPr>
            <a:r>
              <a:rPr lang="en-US" altLang="en-US" b="1" dirty="0"/>
              <a:t>var</a:t>
            </a:r>
            <a:r>
              <a:rPr lang="en-US" altLang="en-US" dirty="0"/>
              <a:t> capital = Map( </a:t>
            </a:r>
            <a:r>
              <a:rPr lang="en-US" altLang="en-US" i="1" dirty="0"/>
              <a:t>"US"</a:t>
            </a:r>
            <a:r>
              <a:rPr lang="en-US" altLang="en-US" dirty="0"/>
              <a:t> </a:t>
            </a:r>
            <a:r>
              <a:rPr lang="en-US" altLang="en-US" dirty="0">
                <a:sym typeface="Symbol" panose="05050102010706020507" pitchFamily="18" charset="2"/>
              </a:rPr>
              <a:t> </a:t>
            </a:r>
            <a:r>
              <a:rPr lang="en-US" altLang="en-US" i="1" dirty="0"/>
              <a:t>"Washington"</a:t>
            </a:r>
            <a:r>
              <a:rPr lang="en-US" altLang="en-US" dirty="0"/>
              <a:t>,</a:t>
            </a:r>
            <a:br>
              <a:rPr lang="en-US" altLang="en-US" dirty="0"/>
            </a:br>
            <a:r>
              <a:rPr lang="en-US" altLang="en-US" dirty="0"/>
              <a:t>                               </a:t>
            </a:r>
            <a:r>
              <a:rPr lang="en-US" altLang="en-US" i="1" dirty="0"/>
              <a:t>"France"</a:t>
            </a:r>
            <a:r>
              <a:rPr lang="en-US" altLang="en-US" dirty="0"/>
              <a:t> </a:t>
            </a:r>
            <a:r>
              <a:rPr lang="en-US" altLang="en-US" dirty="0">
                <a:sym typeface="Symbol" panose="05050102010706020507" pitchFamily="18" charset="2"/>
              </a:rPr>
              <a:t></a:t>
            </a:r>
            <a:r>
              <a:rPr lang="en-US" altLang="en-US" b="1" dirty="0"/>
              <a:t> </a:t>
            </a:r>
            <a:r>
              <a:rPr lang="en-US" altLang="en-US" i="1" dirty="0"/>
              <a:t>"paris"</a:t>
            </a:r>
            <a:r>
              <a:rPr lang="en-US" altLang="en-US" dirty="0"/>
              <a:t>,</a:t>
            </a:r>
            <a:br>
              <a:rPr lang="en-US" altLang="en-US" dirty="0"/>
            </a:br>
            <a:r>
              <a:rPr lang="en-US" altLang="en-US" dirty="0"/>
              <a:t>                               </a:t>
            </a:r>
            <a:r>
              <a:rPr lang="en-US" altLang="en-US" i="1" dirty="0"/>
              <a:t>"Japan"</a:t>
            </a:r>
            <a:r>
              <a:rPr lang="en-US" altLang="en-US" dirty="0"/>
              <a:t> </a:t>
            </a:r>
            <a:r>
              <a:rPr lang="en-US" altLang="en-US" dirty="0">
                <a:sym typeface="Symbol" panose="05050102010706020507" pitchFamily="18" charset="2"/>
              </a:rPr>
              <a:t></a:t>
            </a:r>
            <a:r>
              <a:rPr lang="en-US" altLang="en-US" dirty="0"/>
              <a:t> </a:t>
            </a:r>
            <a:r>
              <a:rPr lang="en-US" altLang="en-US" i="1" dirty="0"/>
              <a:t>"tokyo" </a:t>
            </a:r>
            <a:r>
              <a:rPr lang="en-US" altLang="en-US" dirty="0"/>
              <a:t>)</a:t>
            </a:r>
          </a:p>
          <a:p>
            <a:pPr algn="l">
              <a:lnSpc>
                <a:spcPct val="110000"/>
              </a:lnSpc>
            </a:pPr>
            <a:r>
              <a:rPr lang="en-US" altLang="en-US" dirty="0"/>
              <a:t>capital += ( </a:t>
            </a:r>
            <a:r>
              <a:rPr lang="en-US" altLang="en-US" i="1" dirty="0"/>
              <a:t>"Russia"</a:t>
            </a:r>
            <a:r>
              <a:rPr lang="en-US" altLang="en-US" dirty="0"/>
              <a:t> </a:t>
            </a:r>
            <a:r>
              <a:rPr lang="en-US" altLang="en-US" dirty="0">
                <a:sym typeface="Symbol" panose="05050102010706020507" pitchFamily="18" charset="2"/>
              </a:rPr>
              <a:t></a:t>
            </a:r>
            <a:r>
              <a:rPr lang="en-US" altLang="en-US" dirty="0"/>
              <a:t> </a:t>
            </a:r>
            <a:r>
              <a:rPr lang="en-US" altLang="en-US" i="1" dirty="0"/>
              <a:t>"</a:t>
            </a:r>
            <a:r>
              <a:rPr lang="en-US" altLang="en-US" i="1" dirty="0" smtClean="0"/>
              <a:t>Moscow</a:t>
            </a:r>
            <a:r>
              <a:rPr lang="en-US" altLang="en-US" i="1" dirty="0"/>
              <a:t>" </a:t>
            </a:r>
            <a:r>
              <a:rPr lang="en-US" altLang="en-US" dirty="0"/>
              <a:t>)</a:t>
            </a:r>
          </a:p>
          <a:p>
            <a:pPr algn="l">
              <a:lnSpc>
                <a:spcPct val="110000"/>
              </a:lnSpc>
            </a:pPr>
            <a:r>
              <a:rPr lang="en-US" altLang="en-US" b="1" dirty="0"/>
              <a:t>for</a:t>
            </a:r>
            <a:r>
              <a:rPr lang="en-US" altLang="en-US" dirty="0"/>
              <a:t> ( (country, city) </a:t>
            </a:r>
            <a:r>
              <a:rPr lang="en-US" altLang="en-US" b="1" dirty="0">
                <a:sym typeface="Symbol" panose="05050102010706020507" pitchFamily="18" charset="2"/>
              </a:rPr>
              <a:t></a:t>
            </a:r>
            <a:r>
              <a:rPr lang="en-US" altLang="en-US" dirty="0"/>
              <a:t> capital ) </a:t>
            </a:r>
            <a:br>
              <a:rPr lang="en-US" altLang="en-US" dirty="0"/>
            </a:br>
            <a:r>
              <a:rPr lang="en-US" altLang="en-US" dirty="0"/>
              <a:t>      capital += ( country </a:t>
            </a:r>
            <a:r>
              <a:rPr lang="en-US" altLang="en-US" dirty="0">
                <a:sym typeface="Symbol" panose="05050102010706020507" pitchFamily="18" charset="2"/>
              </a:rPr>
              <a:t></a:t>
            </a:r>
            <a:r>
              <a:rPr lang="en-US" altLang="en-US" dirty="0"/>
              <a:t> city.capitalize )  </a:t>
            </a:r>
          </a:p>
          <a:p>
            <a:pPr algn="l">
              <a:lnSpc>
                <a:spcPct val="110000"/>
              </a:lnSpc>
            </a:pPr>
            <a:r>
              <a:rPr lang="en-US" altLang="en-US" dirty="0"/>
              <a:t>assert ( capital</a:t>
            </a:r>
            <a:r>
              <a:rPr lang="en-US" altLang="en-US" i="1" dirty="0"/>
              <a:t>("Japan"</a:t>
            </a:r>
            <a:r>
              <a:rPr lang="en-US" altLang="en-US" dirty="0"/>
              <a:t>) == </a:t>
            </a:r>
            <a:r>
              <a:rPr lang="en-US" altLang="en-US" i="1" dirty="0"/>
              <a:t>"Tokyo"</a:t>
            </a:r>
            <a:r>
              <a:rPr lang="en-US" altLang="en-US" dirty="0"/>
              <a:t> )</a:t>
            </a:r>
          </a:p>
        </p:txBody>
      </p:sp>
    </p:spTree>
    <p:extLst>
      <p:ext uri="{BB962C8B-B14F-4D97-AF65-F5344CB8AC3E}">
        <p14:creationId xmlns:p14="http://schemas.microsoft.com/office/powerpoint/2010/main" val="227091769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RDD?</a:t>
            </a:r>
            <a:endParaRPr lang="en-US" dirty="0"/>
          </a:p>
        </p:txBody>
      </p:sp>
      <p:sp>
        <p:nvSpPr>
          <p:cNvPr id="3" name="Content Placeholder 2"/>
          <p:cNvSpPr>
            <a:spLocks noGrp="1"/>
          </p:cNvSpPr>
          <p:nvPr>
            <p:ph idx="1"/>
          </p:nvPr>
        </p:nvSpPr>
        <p:spPr/>
        <p:txBody>
          <a:bodyPr/>
          <a:lstStyle/>
          <a:p>
            <a:r>
              <a:rPr lang="en-US" sz="2000" b="1" dirty="0"/>
              <a:t>RDD</a:t>
            </a:r>
            <a:r>
              <a:rPr lang="en-US" sz="2000" dirty="0"/>
              <a:t> stands for “</a:t>
            </a:r>
            <a:r>
              <a:rPr lang="en-US" sz="2000" b="1" dirty="0"/>
              <a:t>Resilient Distributed Dataset</a:t>
            </a:r>
            <a:r>
              <a:rPr lang="en-US" sz="2000" b="1" dirty="0" smtClean="0"/>
              <a:t>”</a:t>
            </a:r>
            <a:r>
              <a:rPr lang="en-US" sz="2000" dirty="0" smtClean="0"/>
              <a:t>.</a:t>
            </a:r>
          </a:p>
          <a:p>
            <a:r>
              <a:rPr lang="en-US" sz="2000" dirty="0" smtClean="0"/>
              <a:t>An RDD is </a:t>
            </a:r>
            <a:r>
              <a:rPr lang="en-US" sz="2000" dirty="0"/>
              <a:t>an immutable collection of objects which computes on the different node of the cluster</a:t>
            </a:r>
            <a:r>
              <a:rPr lang="en-US" sz="2000" dirty="0" smtClean="0"/>
              <a:t>.</a:t>
            </a:r>
          </a:p>
          <a:p>
            <a:pPr lvl="1"/>
            <a:r>
              <a:rPr lang="en-US" sz="1800" b="1" dirty="0"/>
              <a:t>Resilient</a:t>
            </a:r>
            <a:r>
              <a:rPr lang="en-US" sz="1800" dirty="0"/>
              <a:t>, i.e. fault-tolerant with the help of RDD lineage graph(</a:t>
            </a:r>
            <a:r>
              <a:rPr lang="en-US" sz="1800" b="1" dirty="0">
                <a:hlinkClick r:id="rId3"/>
              </a:rPr>
              <a:t>DAG</a:t>
            </a:r>
            <a:r>
              <a:rPr lang="en-US" sz="1800" dirty="0"/>
              <a:t>) and so able to recompute missing or damaged partitions due to node failures.</a:t>
            </a:r>
          </a:p>
          <a:p>
            <a:pPr lvl="1"/>
            <a:r>
              <a:rPr lang="en-US" sz="1800" b="1" dirty="0"/>
              <a:t>Distributed</a:t>
            </a:r>
            <a:r>
              <a:rPr lang="en-US" sz="1800" dirty="0"/>
              <a:t>,</a:t>
            </a:r>
            <a:r>
              <a:rPr lang="en-US" sz="1800" b="1" dirty="0"/>
              <a:t> </a:t>
            </a:r>
            <a:r>
              <a:rPr lang="en-US" sz="1800" dirty="0"/>
              <a:t>since Data resides on multiple nodes.</a:t>
            </a:r>
          </a:p>
          <a:p>
            <a:pPr lvl="1"/>
            <a:r>
              <a:rPr lang="en-US" sz="1800" b="1" dirty="0"/>
              <a:t>Dataset </a:t>
            </a:r>
            <a:r>
              <a:rPr lang="en-US" sz="1800" dirty="0"/>
              <a:t>represents records of the data you work with. The user can load the data set externally which can be either JSON file, CSV file, text file or database via JDBC with no specific data structure.</a:t>
            </a:r>
          </a:p>
          <a:p>
            <a:r>
              <a:rPr lang="en-US" sz="2000" dirty="0" smtClean="0"/>
              <a:t>RDDs can be cached.</a:t>
            </a:r>
          </a:p>
          <a:p>
            <a:r>
              <a:rPr lang="en-US" sz="2000" dirty="0" smtClean="0"/>
              <a:t>RDDs can be persisted.</a:t>
            </a:r>
            <a:endParaRPr lang="en-US" sz="2000"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54</a:t>
            </a:fld>
            <a:endParaRPr lang="en-US" altLang="en-US" dirty="0"/>
          </a:p>
        </p:txBody>
      </p:sp>
    </p:spTree>
    <p:extLst>
      <p:ext uri="{BB962C8B-B14F-4D97-AF65-F5344CB8AC3E}">
        <p14:creationId xmlns:p14="http://schemas.microsoft.com/office/powerpoint/2010/main" val="35529245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t>Key Concept: RDDs</a:t>
            </a:r>
          </a:p>
        </p:txBody>
      </p:sp>
      <p:sp>
        <p:nvSpPr>
          <p:cNvPr id="22531" name="Rectangle 3"/>
          <p:cNvSpPr>
            <a:spLocks noGrp="1" noChangeArrowheads="1"/>
          </p:cNvSpPr>
          <p:nvPr>
            <p:ph type="body" idx="1"/>
          </p:nvPr>
        </p:nvSpPr>
        <p:spPr/>
        <p:txBody>
          <a:bodyPr/>
          <a:lstStyle/>
          <a:p>
            <a:r>
              <a:rPr lang="en-US" altLang="en-US" u="sng" dirty="0" smtClean="0"/>
              <a:t>R</a:t>
            </a:r>
            <a:r>
              <a:rPr lang="en-US" altLang="en-US" dirty="0" smtClean="0"/>
              <a:t>esilient </a:t>
            </a:r>
            <a:r>
              <a:rPr lang="en-US" altLang="en-US" u="sng" dirty="0" smtClean="0"/>
              <a:t>D</a:t>
            </a:r>
            <a:r>
              <a:rPr lang="en-US" altLang="en-US" dirty="0" smtClean="0"/>
              <a:t>istributed </a:t>
            </a:r>
            <a:r>
              <a:rPr lang="en-US" altLang="en-US" u="sng" dirty="0" smtClean="0"/>
              <a:t>D</a:t>
            </a:r>
            <a:r>
              <a:rPr lang="en-US" altLang="en-US" dirty="0" smtClean="0"/>
              <a:t>atasets:</a:t>
            </a:r>
          </a:p>
          <a:p>
            <a:pPr lvl="1"/>
            <a:r>
              <a:rPr lang="en-US" altLang="en-US" dirty="0" smtClean="0"/>
              <a:t>Collections of objects spread across a cluster, stored in RAM or on Disk</a:t>
            </a:r>
          </a:p>
          <a:p>
            <a:pPr lvl="1"/>
            <a:r>
              <a:rPr lang="en-US" altLang="en-US" dirty="0" smtClean="0"/>
              <a:t>Built through bulk parallel transformations</a:t>
            </a:r>
          </a:p>
          <a:p>
            <a:pPr lvl="1"/>
            <a:r>
              <a:rPr lang="en-US" altLang="en-US" dirty="0"/>
              <a:t>Created by transforming data in stable storage using data flow operators (map, filter, group-by, …)</a:t>
            </a:r>
          </a:p>
          <a:p>
            <a:pPr lvl="1"/>
            <a:r>
              <a:rPr lang="en-US" altLang="en-US" dirty="0"/>
              <a:t>Partitioning can be based on a key in each record (using hash or range partitioning</a:t>
            </a:r>
            <a:r>
              <a:rPr lang="en-US" altLang="en-US" dirty="0" smtClean="0"/>
              <a:t>)</a:t>
            </a:r>
          </a:p>
          <a:p>
            <a:pPr lvl="1"/>
            <a:r>
              <a:rPr lang="en-US" altLang="en-US" dirty="0" smtClean="0"/>
              <a:t>Can </a:t>
            </a:r>
            <a:r>
              <a:rPr lang="en-US" altLang="en-US" dirty="0"/>
              <a:t>be </a:t>
            </a:r>
            <a:r>
              <a:rPr lang="en-US" altLang="en-US" i="1" dirty="0"/>
              <a:t>cached</a:t>
            </a:r>
            <a:r>
              <a:rPr lang="en-US" altLang="en-US" dirty="0"/>
              <a:t> across parallel operations</a:t>
            </a:r>
            <a:endParaRPr lang="en-US" altLang="en-US" dirty="0" smtClean="0"/>
          </a:p>
          <a:p>
            <a:pPr lvl="1"/>
            <a:r>
              <a:rPr lang="en-US" altLang="en-US" i="1" dirty="0" smtClean="0"/>
              <a:t>Automatically rebuilt on failure</a:t>
            </a:r>
          </a:p>
          <a:p>
            <a:r>
              <a:rPr lang="en-US" altLang="en-US" dirty="0" smtClean="0"/>
              <a:t>Write programs in terms of </a:t>
            </a:r>
            <a:r>
              <a:rPr lang="en-US" altLang="en-US" b="1" dirty="0" smtClean="0"/>
              <a:t>operations </a:t>
            </a:r>
            <a:r>
              <a:rPr lang="en-US" altLang="en-US" dirty="0" smtClean="0"/>
              <a:t>on </a:t>
            </a:r>
            <a:r>
              <a:rPr lang="en-US" altLang="en-US" b="1" dirty="0" smtClean="0"/>
              <a:t>distributed datasets</a:t>
            </a:r>
          </a:p>
          <a:p>
            <a:r>
              <a:rPr lang="en-US" altLang="en-US" dirty="0" smtClean="0">
                <a:ea typeface="MS PGothic" panose="020B0600070205080204" pitchFamily="34" charset="-128"/>
              </a:rPr>
              <a:t>RDDs track </a:t>
            </a:r>
            <a:r>
              <a:rPr lang="en-US" altLang="en-US" i="1" dirty="0" smtClean="0">
                <a:ea typeface="MS PGothic" panose="020B0600070205080204" pitchFamily="34" charset="-128"/>
              </a:rPr>
              <a:t>lineage</a:t>
            </a:r>
            <a:r>
              <a:rPr lang="en-US" altLang="en-US" dirty="0" smtClean="0">
                <a:ea typeface="MS PGothic" panose="020B0600070205080204" pitchFamily="34" charset="-128"/>
              </a:rPr>
              <a:t> information that can be used to efficiently recompute lost data</a:t>
            </a:r>
          </a:p>
          <a:p>
            <a:endParaRPr lang="en-US" altLang="en-US" b="1" dirty="0" smtClean="0"/>
          </a:p>
        </p:txBody>
      </p:sp>
    </p:spTree>
    <p:extLst>
      <p:ext uri="{BB962C8B-B14F-4D97-AF65-F5344CB8AC3E}">
        <p14:creationId xmlns:p14="http://schemas.microsoft.com/office/powerpoint/2010/main" val="1766100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Lazy Evaluation</a:t>
            </a:r>
          </a:p>
        </p:txBody>
      </p:sp>
      <p:sp>
        <p:nvSpPr>
          <p:cNvPr id="24579" name="Content Placeholder 2"/>
          <p:cNvSpPr>
            <a:spLocks noGrp="1"/>
          </p:cNvSpPr>
          <p:nvPr>
            <p:ph idx="1"/>
          </p:nvPr>
        </p:nvSpPr>
        <p:spPr/>
        <p:txBody>
          <a:bodyPr/>
          <a:lstStyle/>
          <a:p>
            <a:r>
              <a:rPr lang="en-US" altLang="en-US" sz="2000" dirty="0" smtClean="0"/>
              <a:t>RDDs follow the principal of lazy evaluation</a:t>
            </a:r>
            <a:r>
              <a:rPr lang="en-US" altLang="en-US" dirty="0" smtClean="0"/>
              <a:t>:</a:t>
            </a:r>
          </a:p>
          <a:p>
            <a:pPr lvl="1"/>
            <a:r>
              <a:rPr lang="en-US" altLang="en-US" sz="1800" dirty="0" smtClean="0"/>
              <a:t>Only evaluate an expression when the value is needed.</a:t>
            </a:r>
          </a:p>
          <a:p>
            <a:pPr lvl="1"/>
            <a:r>
              <a:rPr lang="en-US" altLang="en-US" sz="1800" dirty="0" smtClean="0"/>
              <a:t>An RDD may not actually contain data, but just an expression for creating the data</a:t>
            </a:r>
          </a:p>
          <a:p>
            <a:pPr lvl="1"/>
            <a:r>
              <a:rPr lang="en-US" altLang="en-US" sz="1800" dirty="0" smtClean="0"/>
              <a:t>When you access the RDD and ask for its data, it then evaluates the expression to produce the data</a:t>
            </a:r>
          </a:p>
          <a:p>
            <a:pPr lvl="2"/>
            <a:r>
              <a:rPr lang="en-US" altLang="en-US" sz="1600" dirty="0" smtClean="0"/>
              <a:t>Such as caching the data or writing it out to disk</a:t>
            </a:r>
          </a:p>
          <a:p>
            <a:pPr lvl="1"/>
            <a:r>
              <a:rPr lang="en-US" altLang="en-US" sz="1800" dirty="0" smtClean="0"/>
              <a:t>But, it might fail</a:t>
            </a:r>
          </a:p>
          <a:p>
            <a:r>
              <a:rPr lang="en-US" altLang="en-US" sz="2000" dirty="0" smtClean="0"/>
              <a:t>Implication: you can chain a large number of computations</a:t>
            </a:r>
          </a:p>
        </p:txBody>
      </p:sp>
      <p:sp>
        <p:nvSpPr>
          <p:cNvPr id="2458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7746AE3-AEE0-4C82-99CC-37536AED497F}" type="datetime1">
              <a:rPr lang="en-US" altLang="en-US" sz="1400" smtClean="0"/>
              <a:pPr>
                <a:spcBef>
                  <a:spcPct val="0"/>
                </a:spcBef>
                <a:buFontTx/>
                <a:buNone/>
              </a:pPr>
              <a:t>6/26/2021</a:t>
            </a:fld>
            <a:endParaRPr lang="en-US" altLang="en-US" sz="1400" dirty="0" smtClean="0"/>
          </a:p>
        </p:txBody>
      </p:sp>
      <p:sp>
        <p:nvSpPr>
          <p:cNvPr id="2458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458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22E51070-C97F-4810-A03E-2631378142DA}" type="slidenum">
              <a:rPr lang="en-US" altLang="en-US" sz="1400" smtClean="0"/>
              <a:pPr>
                <a:spcBef>
                  <a:spcPct val="0"/>
                </a:spcBef>
                <a:buFontTx/>
                <a:buNone/>
              </a:pPr>
              <a:t>56</a:t>
            </a:fld>
            <a:endParaRPr lang="en-US" altLang="en-US" sz="1400" dirty="0" smtClean="0"/>
          </a:p>
        </p:txBody>
      </p:sp>
      <p:sp>
        <p:nvSpPr>
          <p:cNvPr id="24583" name="TextBox 4"/>
          <p:cNvSpPr txBox="1">
            <a:spLocks noChangeArrowheads="1"/>
          </p:cNvSpPr>
          <p:nvPr/>
        </p:nvSpPr>
        <p:spPr bwMode="auto">
          <a:xfrm>
            <a:off x="457200" y="4038600"/>
            <a:ext cx="7899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Lucida Console" panose="020B0609040504020204" pitchFamily="49" charset="0"/>
                <a:ea typeface="MS PGothic" panose="020B0600070205080204" pitchFamily="34" charset="-128"/>
              </a:rPr>
              <a:t>cachedMsgs = textFile(...).</a:t>
            </a:r>
            <a:r>
              <a:rPr lang="en-US" altLang="en-US" sz="1800" dirty="0">
                <a:solidFill>
                  <a:srgbClr val="3366FF"/>
                </a:solidFill>
                <a:latin typeface="Lucida Console" panose="020B0609040504020204" pitchFamily="49" charset="0"/>
                <a:ea typeface="MS PGothic" panose="020B0600070205080204" pitchFamily="34" charset="-128"/>
              </a:rPr>
              <a:t>filter</a:t>
            </a:r>
            <a:r>
              <a:rPr lang="en-US" altLang="en-US" sz="1800" dirty="0">
                <a:latin typeface="Lucida Console" panose="020B0609040504020204" pitchFamily="49" charset="0"/>
                <a:ea typeface="MS PGothic" panose="020B0600070205080204" pitchFamily="34" charset="-128"/>
              </a:rPr>
              <a:t>(</a:t>
            </a:r>
            <a:r>
              <a:rPr lang="en-US" altLang="en-US" sz="1800" dirty="0">
                <a:solidFill>
                  <a:srgbClr val="FF0080"/>
                </a:solidFill>
                <a:latin typeface="Lucida Console" panose="020B0609040504020204" pitchFamily="49" charset="0"/>
                <a:ea typeface="MS PGothic" panose="020B0600070205080204" pitchFamily="34" charset="-128"/>
              </a:rPr>
              <a:t>_.contains(“error”)</a:t>
            </a:r>
            <a:r>
              <a:rPr lang="en-US" altLang="en-US" sz="1800" dirty="0">
                <a:latin typeface="Lucida Console" panose="020B0609040504020204" pitchFamily="49" charset="0"/>
                <a:ea typeface="MS PGothic" panose="020B0600070205080204" pitchFamily="34" charset="-128"/>
              </a:rPr>
              <a:t>)</a:t>
            </a:r>
          </a:p>
          <a:p>
            <a:pPr eaLnBrk="1" hangingPunct="1">
              <a:spcBef>
                <a:spcPct val="0"/>
              </a:spcBef>
              <a:buFontTx/>
              <a:buNone/>
            </a:pPr>
            <a:r>
              <a:rPr lang="en-US" altLang="en-US" sz="1800" dirty="0">
                <a:latin typeface="Lucida Console" panose="020B0609040504020204" pitchFamily="49" charset="0"/>
                <a:ea typeface="MS PGothic" panose="020B0600070205080204" pitchFamily="34" charset="-128"/>
              </a:rPr>
              <a:t>                          .</a:t>
            </a:r>
            <a:r>
              <a:rPr lang="en-US" altLang="en-US" sz="1800" dirty="0">
                <a:solidFill>
                  <a:srgbClr val="3366FF"/>
                </a:solidFill>
                <a:latin typeface="Lucida Console" panose="020B0609040504020204" pitchFamily="49" charset="0"/>
                <a:ea typeface="MS PGothic" panose="020B0600070205080204" pitchFamily="34" charset="-128"/>
              </a:rPr>
              <a:t>map</a:t>
            </a:r>
            <a:r>
              <a:rPr lang="en-US" altLang="en-US" sz="1800" dirty="0">
                <a:latin typeface="Lucida Console" panose="020B0609040504020204" pitchFamily="49" charset="0"/>
                <a:ea typeface="MS PGothic" panose="020B0600070205080204" pitchFamily="34" charset="-128"/>
              </a:rPr>
              <a:t>(</a:t>
            </a:r>
            <a:r>
              <a:rPr lang="en-US" altLang="en-US" sz="1800" dirty="0">
                <a:solidFill>
                  <a:srgbClr val="FF0080"/>
                </a:solidFill>
                <a:latin typeface="Lucida Console" panose="020B0609040504020204" pitchFamily="49" charset="0"/>
                <a:ea typeface="MS PGothic" panose="020B0600070205080204" pitchFamily="34" charset="-128"/>
              </a:rPr>
              <a:t>_.split(‘\t’)(2)</a:t>
            </a:r>
            <a:r>
              <a:rPr lang="en-US" altLang="en-US" sz="1800" dirty="0">
                <a:latin typeface="Lucida Console" panose="020B0609040504020204" pitchFamily="49" charset="0"/>
                <a:ea typeface="MS PGothic" panose="020B0600070205080204" pitchFamily="34" charset="-128"/>
              </a:rPr>
              <a:t>)</a:t>
            </a:r>
          </a:p>
          <a:p>
            <a:pPr eaLnBrk="1" hangingPunct="1">
              <a:spcBef>
                <a:spcPct val="0"/>
              </a:spcBef>
              <a:buFontTx/>
              <a:buNone/>
            </a:pPr>
            <a:r>
              <a:rPr lang="en-US" altLang="en-US" sz="1800" dirty="0">
                <a:latin typeface="Lucida Console" panose="020B0609040504020204" pitchFamily="49" charset="0"/>
                <a:ea typeface="MS PGothic" panose="020B0600070205080204" pitchFamily="34" charset="-128"/>
              </a:rPr>
              <a:t>                          .</a:t>
            </a:r>
            <a:r>
              <a:rPr lang="en-US" altLang="en-US" sz="1800" dirty="0">
                <a:solidFill>
                  <a:srgbClr val="3366FF"/>
                </a:solidFill>
                <a:latin typeface="Lucida Console" panose="020B0609040504020204" pitchFamily="49" charset="0"/>
                <a:ea typeface="MS PGothic" panose="020B0600070205080204" pitchFamily="34" charset="-128"/>
              </a:rPr>
              <a:t>cache</a:t>
            </a:r>
            <a:r>
              <a:rPr lang="en-US" altLang="en-US" sz="1800" dirty="0">
                <a:latin typeface="Lucida Console" panose="020B0609040504020204" pitchFamily="49" charset="0"/>
                <a:ea typeface="MS PGothic" panose="020B0600070205080204" pitchFamily="34" charset="-128"/>
              </a:rPr>
              <a:t>()</a:t>
            </a:r>
          </a:p>
        </p:txBody>
      </p:sp>
      <p:grpSp>
        <p:nvGrpSpPr>
          <p:cNvPr id="24584" name="Group 8"/>
          <p:cNvGrpSpPr>
            <a:grpSpLocks/>
          </p:cNvGrpSpPr>
          <p:nvPr/>
        </p:nvGrpSpPr>
        <p:grpSpPr bwMode="auto">
          <a:xfrm>
            <a:off x="609600" y="5105400"/>
            <a:ext cx="7391400" cy="738188"/>
            <a:chOff x="1039465" y="4756967"/>
            <a:chExt cx="6961535" cy="653233"/>
          </a:xfrm>
        </p:grpSpPr>
        <p:sp>
          <p:nvSpPr>
            <p:cNvPr id="10" name="Rounded Rectangle 9"/>
            <p:cNvSpPr>
              <a:spLocks noChangeArrowheads="1"/>
            </p:cNvSpPr>
            <p:nvPr/>
          </p:nvSpPr>
          <p:spPr bwMode="auto">
            <a:xfrm>
              <a:off x="1039465" y="4756967"/>
              <a:ext cx="1399484" cy="653233"/>
            </a:xfrm>
            <a:prstGeom prst="roundRect">
              <a:avLst>
                <a:gd name="adj" fmla="val 1666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lIns="0" rIns="0" anchor="ctr"/>
            <a:lstStyle>
              <a:defPPr>
                <a:defRPr lang="en-US"/>
              </a:defPPr>
              <a:lvl1pPr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1900" dirty="0">
                  <a:solidFill>
                    <a:srgbClr val="000000"/>
                  </a:solidFill>
                  <a:latin typeface="Corbel" panose="020B0503020204020204" pitchFamily="34" charset="0"/>
                </a:rPr>
                <a:t>HdfsRDD</a:t>
              </a:r>
            </a:p>
            <a:p>
              <a:pPr algn="ctr" eaLnBrk="1" hangingPunct="1">
                <a:defRPr/>
              </a:pPr>
              <a:r>
                <a:rPr lang="en-US" altLang="en-US" sz="1600" dirty="0">
                  <a:solidFill>
                    <a:srgbClr val="000000"/>
                  </a:solidFill>
                  <a:latin typeface="Corbel" panose="020B0503020204020204" pitchFamily="34" charset="0"/>
                </a:rPr>
                <a:t>path: hdfs://…</a:t>
              </a:r>
            </a:p>
          </p:txBody>
        </p:sp>
        <p:sp>
          <p:nvSpPr>
            <p:cNvPr id="11" name="Rounded Rectangle 10"/>
            <p:cNvSpPr>
              <a:spLocks noChangeArrowheads="1"/>
            </p:cNvSpPr>
            <p:nvPr/>
          </p:nvSpPr>
          <p:spPr bwMode="auto">
            <a:xfrm>
              <a:off x="2893482" y="4756967"/>
              <a:ext cx="1399484" cy="653233"/>
            </a:xfrm>
            <a:prstGeom prst="roundRect">
              <a:avLst>
                <a:gd name="adj" fmla="val 1666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lIns="0" rIns="0" anchor="ctr"/>
            <a:lstStyle>
              <a:defPPr>
                <a:defRPr lang="en-US"/>
              </a:defPPr>
              <a:lvl1pPr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a:defRPr/>
              </a:pPr>
              <a:r>
                <a:rPr lang="en-US" sz="1900" dirty="0">
                  <a:solidFill>
                    <a:schemeClr val="dk1"/>
                  </a:solidFill>
                  <a:latin typeface="+mn-lt"/>
                  <a:ea typeface="+mn-ea"/>
                </a:rPr>
                <a:t>FilteredRDD</a:t>
              </a:r>
            </a:p>
            <a:p>
              <a:pPr algn="ctr">
                <a:defRPr/>
              </a:pPr>
              <a:r>
                <a:rPr lang="en-US" sz="1600" dirty="0">
                  <a:solidFill>
                    <a:schemeClr val="dk1"/>
                  </a:solidFill>
                  <a:latin typeface="+mn-lt"/>
                  <a:ea typeface="+mn-ea"/>
                </a:rPr>
                <a:t>func: contains(...)</a:t>
              </a:r>
            </a:p>
          </p:txBody>
        </p:sp>
        <p:sp>
          <p:nvSpPr>
            <p:cNvPr id="12" name="Rounded Rectangle 11"/>
            <p:cNvSpPr>
              <a:spLocks noChangeArrowheads="1"/>
            </p:cNvSpPr>
            <p:nvPr/>
          </p:nvSpPr>
          <p:spPr bwMode="auto">
            <a:xfrm>
              <a:off x="4747499" y="4756967"/>
              <a:ext cx="1399484" cy="653233"/>
            </a:xfrm>
            <a:prstGeom prst="roundRect">
              <a:avLst>
                <a:gd name="adj" fmla="val 1666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lIns="0" rIns="0" anchor="ctr"/>
            <a:lstStyle>
              <a:defPPr>
                <a:defRPr lang="en-US"/>
              </a:defPPr>
              <a:lvl1pPr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eaLnBrk="1" hangingPunct="1">
                <a:defRPr/>
              </a:pPr>
              <a:r>
                <a:rPr lang="en-US" altLang="en-US" sz="1900" dirty="0">
                  <a:solidFill>
                    <a:srgbClr val="000000"/>
                  </a:solidFill>
                  <a:latin typeface="Corbel" panose="020B0503020204020204" pitchFamily="34" charset="0"/>
                </a:rPr>
                <a:t>MappedRDD</a:t>
              </a:r>
            </a:p>
            <a:p>
              <a:pPr algn="ctr" eaLnBrk="1" hangingPunct="1">
                <a:defRPr/>
              </a:pPr>
              <a:r>
                <a:rPr lang="en-US" altLang="en-US" sz="1600" dirty="0">
                  <a:solidFill>
                    <a:srgbClr val="000000"/>
                  </a:solidFill>
                  <a:latin typeface="Corbel" panose="020B0503020204020204" pitchFamily="34" charset="0"/>
                </a:rPr>
                <a:t>func: split(…)</a:t>
              </a:r>
            </a:p>
          </p:txBody>
        </p:sp>
        <p:sp>
          <p:nvSpPr>
            <p:cNvPr id="13" name="Rounded Rectangle 12"/>
            <p:cNvSpPr>
              <a:spLocks noChangeArrowheads="1"/>
            </p:cNvSpPr>
            <p:nvPr/>
          </p:nvSpPr>
          <p:spPr bwMode="auto">
            <a:xfrm>
              <a:off x="6601516" y="4756967"/>
              <a:ext cx="1399484" cy="653233"/>
            </a:xfrm>
            <a:prstGeom prst="roundRect">
              <a:avLst>
                <a:gd name="adj" fmla="val 16667"/>
              </a:avLst>
            </a:prstGeom>
            <a:gradFill rotWithShape="1">
              <a:gsLst>
                <a:gs pos="0">
                  <a:srgbClr val="E5EEFF"/>
                </a:gs>
                <a:gs pos="64999">
                  <a:srgbClr val="BFD5FF"/>
                </a:gs>
                <a:gs pos="100000">
                  <a:srgbClr val="A3C4FF"/>
                </a:gs>
              </a:gsLst>
              <a:lin ang="5400000" scaled="1"/>
            </a:gradFill>
            <a:ln w="9525">
              <a:solidFill>
                <a:srgbClr val="4A7EBB"/>
              </a:solidFill>
              <a:round/>
              <a:headEnd/>
              <a:tailEnd/>
            </a:ln>
            <a:effectLst>
              <a:outerShdw blurRad="40000" dist="20000" dir="5400000" rotWithShape="0">
                <a:srgbClr val="808080">
                  <a:alpha val="37999"/>
                </a:srgbClr>
              </a:outerShdw>
            </a:effectLst>
          </p:spPr>
          <p:txBody>
            <a:bodyPr lIns="0" rIns="0" anchor="ctr"/>
            <a:lstStyle>
              <a:defPPr>
                <a:defRPr lang="en-US"/>
              </a:defPPr>
              <a:lvl1pPr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defTabSz="457200"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a:lstStyle>
            <a:p>
              <a:pPr algn="ctr">
                <a:defRPr/>
              </a:pPr>
              <a:r>
                <a:rPr lang="en-US" sz="1900" dirty="0">
                  <a:solidFill>
                    <a:schemeClr val="dk1"/>
                  </a:solidFill>
                  <a:latin typeface="+mn-lt"/>
                  <a:ea typeface="+mn-ea"/>
                </a:rPr>
                <a:t>CachedRDD</a:t>
              </a:r>
            </a:p>
          </p:txBody>
        </p:sp>
        <p:cxnSp>
          <p:nvCxnSpPr>
            <p:cNvPr id="14" name="Straight Arrow Connector 13"/>
            <p:cNvCxnSpPr>
              <a:stCxn id="11" idx="1"/>
              <a:endCxn id="10" idx="3"/>
            </p:cNvCxnSpPr>
            <p:nvPr/>
          </p:nvCxnSpPr>
          <p:spPr>
            <a:xfrm rot="10800000">
              <a:off x="2438949" y="5084286"/>
              <a:ext cx="454533" cy="14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12" idx="1"/>
              <a:endCxn id="11" idx="3"/>
            </p:cNvCxnSpPr>
            <p:nvPr/>
          </p:nvCxnSpPr>
          <p:spPr>
            <a:xfrm rot="10800000">
              <a:off x="4291471" y="5084286"/>
              <a:ext cx="457524" cy="14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3" idx="1"/>
              <a:endCxn id="12" idx="3"/>
            </p:cNvCxnSpPr>
            <p:nvPr/>
          </p:nvCxnSpPr>
          <p:spPr>
            <a:xfrm rot="10800000">
              <a:off x="6146983" y="5084286"/>
              <a:ext cx="454533" cy="1404"/>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403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RDD Transformations</a:t>
            </a: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57</a:t>
            </a:fld>
            <a:endParaRPr lang="en-US" altLang="en-US" dirty="0"/>
          </a:p>
        </p:txBody>
      </p:sp>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902881"/>
            <a:ext cx="53721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5924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RDD Persistence / Caching</a:t>
            </a:r>
          </a:p>
        </p:txBody>
      </p:sp>
      <p:sp>
        <p:nvSpPr>
          <p:cNvPr id="27651" name="Content Placeholder 2"/>
          <p:cNvSpPr>
            <a:spLocks noGrp="1"/>
          </p:cNvSpPr>
          <p:nvPr>
            <p:ph idx="1"/>
          </p:nvPr>
        </p:nvSpPr>
        <p:spPr/>
        <p:txBody>
          <a:bodyPr/>
          <a:lstStyle/>
          <a:p>
            <a:r>
              <a:rPr lang="en-US" altLang="en-US" dirty="0" smtClean="0"/>
              <a:t>Variety of storage levels</a:t>
            </a:r>
          </a:p>
          <a:p>
            <a:pPr lvl="1"/>
            <a:r>
              <a:rPr lang="en-US" altLang="en-US" dirty="0" smtClean="0"/>
              <a:t>memory_only (default), memory_and_disk, etc…</a:t>
            </a:r>
          </a:p>
          <a:p>
            <a:r>
              <a:rPr lang="en-US" altLang="en-US" dirty="0" smtClean="0"/>
              <a:t>API Calls</a:t>
            </a:r>
          </a:p>
          <a:p>
            <a:pPr lvl="1"/>
            <a:r>
              <a:rPr lang="en-US" altLang="en-US" dirty="0" smtClean="0"/>
              <a:t>persist(StorageLevel)</a:t>
            </a:r>
          </a:p>
          <a:p>
            <a:pPr lvl="1"/>
            <a:r>
              <a:rPr lang="en-US" altLang="en-US" dirty="0" smtClean="0"/>
              <a:t>cache() – shorthand for persist(StorageLevel.MEMORY_ONLY)</a:t>
            </a:r>
          </a:p>
          <a:p>
            <a:r>
              <a:rPr lang="en-US" altLang="en-US" dirty="0" smtClean="0"/>
              <a:t>Considerations</a:t>
            </a:r>
          </a:p>
          <a:p>
            <a:pPr lvl="1"/>
            <a:r>
              <a:rPr lang="en-US" altLang="en-US" dirty="0" smtClean="0"/>
              <a:t>Read from disk vs. recompute (memory_and_disk)</a:t>
            </a:r>
          </a:p>
          <a:p>
            <a:pPr lvl="1"/>
            <a:r>
              <a:rPr lang="en-US" altLang="en-US" dirty="0" smtClean="0"/>
              <a:t>Total memory storage size (memory_only_ser)</a:t>
            </a:r>
          </a:p>
          <a:p>
            <a:pPr lvl="1"/>
            <a:r>
              <a:rPr lang="en-US" altLang="en-US" dirty="0" smtClean="0"/>
              <a:t>Replicate to second node for faster fault recovery (memory_only_2)</a:t>
            </a:r>
          </a:p>
          <a:p>
            <a:pPr lvl="2"/>
            <a:r>
              <a:rPr lang="en-US" altLang="en-US" dirty="0" smtClean="0"/>
              <a:t>Think about this option if supporting a web application</a:t>
            </a:r>
          </a:p>
          <a:p>
            <a:endParaRPr lang="en-US" altLang="en-US" dirty="0" smtClean="0"/>
          </a:p>
        </p:txBody>
      </p:sp>
      <p:sp>
        <p:nvSpPr>
          <p:cNvPr id="2765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601DE3F-97DC-4E0A-8B5D-0475CC9AB96F}" type="datetime1">
              <a:rPr lang="en-US" altLang="en-US" sz="1400" smtClean="0"/>
              <a:pPr>
                <a:spcBef>
                  <a:spcPct val="0"/>
                </a:spcBef>
                <a:buFontTx/>
                <a:buNone/>
              </a:pPr>
              <a:t>6/26/2021</a:t>
            </a:fld>
            <a:endParaRPr lang="en-US" altLang="en-US" sz="1400" dirty="0" smtClean="0"/>
          </a:p>
        </p:txBody>
      </p:sp>
      <p:sp>
        <p:nvSpPr>
          <p:cNvPr id="2765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765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C7853E62-09C6-4BCB-B847-870FAD7EAA7A}" type="slidenum">
              <a:rPr lang="en-US" altLang="en-US" sz="1400" smtClean="0"/>
              <a:pPr>
                <a:spcBef>
                  <a:spcPct val="0"/>
                </a:spcBef>
                <a:buFontTx/>
                <a:buNone/>
              </a:pPr>
              <a:t>58</a:t>
            </a:fld>
            <a:endParaRPr lang="en-US" altLang="en-US" sz="1400" dirty="0" smtClean="0"/>
          </a:p>
        </p:txBody>
      </p:sp>
    </p:spTree>
    <p:extLst>
      <p:ext uri="{BB962C8B-B14F-4D97-AF65-F5344CB8AC3E}">
        <p14:creationId xmlns:p14="http://schemas.microsoft.com/office/powerpoint/2010/main" val="671089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Supports Multiple Structures</a:t>
            </a:r>
            <a:endParaRPr lang="en-US" dirty="0"/>
          </a:p>
        </p:txBody>
      </p:sp>
      <p:sp>
        <p:nvSpPr>
          <p:cNvPr id="3" name="Content Placeholder 2"/>
          <p:cNvSpPr>
            <a:spLocks noGrp="1"/>
          </p:cNvSpPr>
          <p:nvPr>
            <p:ph idx="1"/>
          </p:nvPr>
        </p:nvSpPr>
        <p:spPr/>
        <p:txBody>
          <a:bodyPr/>
          <a:lstStyle/>
          <a:p>
            <a:r>
              <a:rPr lang="en-US" altLang="en-US" dirty="0"/>
              <a:t>Spark now has three sets of APIs—RDDs, DataFrames, and Datasets</a:t>
            </a:r>
          </a:p>
          <a:p>
            <a:pPr lvl="1"/>
            <a:r>
              <a:rPr lang="en-US" altLang="en-US" dirty="0"/>
              <a:t>RDD – In Spark 1.0 release, “lower level”</a:t>
            </a:r>
          </a:p>
          <a:p>
            <a:pPr lvl="1"/>
            <a:r>
              <a:rPr lang="en-US" altLang="en-US" dirty="0"/>
              <a:t>DataFrames – Introduced in Spark 1.3 release</a:t>
            </a:r>
          </a:p>
          <a:p>
            <a:pPr lvl="1"/>
            <a:r>
              <a:rPr lang="en-US" altLang="en-US" dirty="0"/>
              <a:t>Dataset – Introduced in Spark 1.6 release</a:t>
            </a:r>
          </a:p>
          <a:p>
            <a:pPr>
              <a:defRPr/>
            </a:pPr>
            <a:r>
              <a:rPr lang="en-US" dirty="0">
                <a:ea typeface="ＭＳ Ｐゴシック" charset="-128"/>
              </a:rPr>
              <a:t>DataFrame:</a:t>
            </a:r>
          </a:p>
          <a:p>
            <a:pPr lvl="1">
              <a:defRPr/>
            </a:pPr>
            <a:r>
              <a:rPr lang="en-US" dirty="0">
                <a:ea typeface="ＭＳ Ｐゴシック" charset="-128"/>
              </a:rPr>
              <a:t>Unlike an RDD, data organized into named columns, e.g. a table in a relational database.</a:t>
            </a:r>
          </a:p>
          <a:p>
            <a:pPr lvl="1">
              <a:defRPr/>
            </a:pPr>
            <a:r>
              <a:rPr lang="en-US" dirty="0">
                <a:ea typeface="ＭＳ Ｐゴシック" charset="-128"/>
              </a:rPr>
              <a:t>Imposes a structure onto a distributed collection of data, allowing higher-level abstraction</a:t>
            </a:r>
          </a:p>
          <a:p>
            <a:pPr>
              <a:defRPr/>
            </a:pPr>
            <a:r>
              <a:rPr lang="en-US" dirty="0">
                <a:ea typeface="ＭＳ Ｐゴシック" charset="-128"/>
              </a:rPr>
              <a:t>Dataset:</a:t>
            </a:r>
          </a:p>
          <a:p>
            <a:pPr lvl="1">
              <a:defRPr/>
            </a:pPr>
            <a:r>
              <a:rPr lang="en-US" dirty="0">
                <a:ea typeface="ＭＳ Ｐゴシック" charset="-128"/>
              </a:rPr>
              <a:t>Extension of DataFrame API which provides type-safe, object-oriented programming interface (compile-time error detection)</a:t>
            </a:r>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59</a:t>
            </a:fld>
            <a:endParaRPr lang="en-US" altLang="en-US" dirty="0"/>
          </a:p>
        </p:txBody>
      </p:sp>
    </p:spTree>
    <p:extLst>
      <p:ext uri="{BB962C8B-B14F-4D97-AF65-F5344CB8AC3E}">
        <p14:creationId xmlns:p14="http://schemas.microsoft.com/office/powerpoint/2010/main" val="477129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smtClean="0"/>
              <a:t>Hadoop Cluster</a:t>
            </a:r>
          </a:p>
        </p:txBody>
      </p:sp>
      <p:sp>
        <p:nvSpPr>
          <p:cNvPr id="3" name="Content Placeholder 2"/>
          <p:cNvSpPr>
            <a:spLocks noGrp="1"/>
          </p:cNvSpPr>
          <p:nvPr>
            <p:ph idx="1"/>
          </p:nvPr>
        </p:nvSpPr>
        <p:spPr/>
        <p:txBody>
          <a:bodyPr/>
          <a:lstStyle/>
          <a:p>
            <a:pPr marL="274320" indent="-274320" eaLnBrk="1" fontAlgn="auto" hangingPunct="1">
              <a:spcAft>
                <a:spcPts val="0"/>
              </a:spcAft>
              <a:buFont typeface="Wingdings 2"/>
              <a:buChar char=""/>
              <a:defRPr/>
            </a:pPr>
            <a:r>
              <a:rPr lang="en-US" sz="2000" dirty="0"/>
              <a:t>Single machine cannot serve all the data: you need a distributed special (file) system</a:t>
            </a:r>
          </a:p>
          <a:p>
            <a:pPr marL="274320" indent="-274320" eaLnBrk="1" fontAlgn="auto" hangingPunct="1">
              <a:spcAft>
                <a:spcPts val="0"/>
              </a:spcAft>
              <a:buFont typeface="Wingdings 2"/>
              <a:buChar char=""/>
              <a:defRPr/>
            </a:pPr>
            <a:r>
              <a:rPr lang="en-US" sz="2000" dirty="0"/>
              <a:t>Large number of commodity hardware disks: say, 1000 disks </a:t>
            </a:r>
            <a:r>
              <a:rPr lang="en-US" sz="2000" dirty="0" smtClean="0"/>
              <a:t>@ 1TB each = 1 PB</a:t>
            </a:r>
            <a:endParaRPr lang="en-US" sz="2000" dirty="0"/>
          </a:p>
          <a:p>
            <a:pPr marL="548640" lvl="1" indent="-274320" eaLnBrk="1" fontAlgn="auto" hangingPunct="1">
              <a:spcAft>
                <a:spcPts val="0"/>
              </a:spcAft>
              <a:buFont typeface="Wingdings"/>
              <a:buChar char=""/>
              <a:defRPr/>
            </a:pPr>
            <a:r>
              <a:rPr lang="en-US" sz="1800" dirty="0"/>
              <a:t>Issue: With Mean time between failures (MTBF) or failure rate of 1/1000, then at least 1 of the above 1000 disks would be down at a given time. </a:t>
            </a:r>
          </a:p>
          <a:p>
            <a:pPr marL="548640" lvl="1" indent="-274320" eaLnBrk="1" fontAlgn="auto" hangingPunct="1">
              <a:spcAft>
                <a:spcPts val="0"/>
              </a:spcAft>
              <a:buFont typeface="Wingdings"/>
              <a:buChar char=""/>
              <a:defRPr/>
            </a:pPr>
            <a:r>
              <a:rPr lang="en-US" sz="1800" dirty="0" smtClean="0"/>
              <a:t>Failure </a:t>
            </a:r>
            <a:r>
              <a:rPr lang="en-US" sz="1800" dirty="0"/>
              <a:t>is norm and not an </a:t>
            </a:r>
            <a:r>
              <a:rPr lang="en-US" sz="1800" dirty="0" smtClean="0"/>
              <a:t>exception!</a:t>
            </a:r>
            <a:endParaRPr lang="en-US" sz="1800" dirty="0"/>
          </a:p>
          <a:p>
            <a:pPr marL="548640" lvl="1" indent="-274320" eaLnBrk="1" fontAlgn="auto" hangingPunct="1">
              <a:spcAft>
                <a:spcPts val="0"/>
              </a:spcAft>
              <a:buFont typeface="Wingdings"/>
              <a:buChar char=""/>
              <a:defRPr/>
            </a:pPr>
            <a:r>
              <a:rPr lang="en-US" sz="1800" dirty="0"/>
              <a:t>File system has to be fault-tolerant: replication, checksum</a:t>
            </a:r>
          </a:p>
          <a:p>
            <a:pPr marL="548640" lvl="1" indent="-274320" eaLnBrk="1" fontAlgn="auto" hangingPunct="1">
              <a:spcAft>
                <a:spcPts val="0"/>
              </a:spcAft>
              <a:buFont typeface="Wingdings"/>
              <a:buChar char=""/>
              <a:defRPr/>
            </a:pPr>
            <a:r>
              <a:rPr lang="en-US" sz="1800" dirty="0"/>
              <a:t>Data transfer bandwidth is critical (location of data</a:t>
            </a:r>
            <a:r>
              <a:rPr lang="en-US" sz="1800" dirty="0" smtClean="0"/>
              <a:t>)</a:t>
            </a:r>
            <a:endParaRPr lang="en-US" sz="1800" dirty="0"/>
          </a:p>
          <a:p>
            <a:pPr marL="274320" indent="-274320" eaLnBrk="1" fontAlgn="auto" hangingPunct="1">
              <a:spcAft>
                <a:spcPts val="0"/>
              </a:spcAft>
              <a:buFont typeface="Wingdings 2"/>
              <a:buChar char=""/>
              <a:defRPr/>
            </a:pPr>
            <a:r>
              <a:rPr lang="en-US" sz="2000" dirty="0"/>
              <a:t>Critical aspects: fault tolerance + replication + load balancing, monitoring</a:t>
            </a:r>
          </a:p>
          <a:p>
            <a:pPr marL="274320" indent="-274320" eaLnBrk="1" fontAlgn="auto" hangingPunct="1">
              <a:spcAft>
                <a:spcPts val="0"/>
              </a:spcAft>
              <a:buFont typeface="Wingdings 2"/>
              <a:buChar char=""/>
              <a:defRPr/>
            </a:pPr>
            <a:r>
              <a:rPr lang="en-US" sz="2000" dirty="0"/>
              <a:t>Exploit parallelism </a:t>
            </a:r>
            <a:r>
              <a:rPr lang="en-US" sz="2000" dirty="0" smtClean="0"/>
              <a:t>in the problem by splitting the computation across multiple processors</a:t>
            </a:r>
            <a:endParaRPr lang="en-US" sz="2000" dirty="0"/>
          </a:p>
          <a:p>
            <a:pPr marL="274320" indent="-274320" eaLnBrk="1" fontAlgn="auto" hangingPunct="1">
              <a:spcAft>
                <a:spcPts val="0"/>
              </a:spcAft>
              <a:buFont typeface="Wingdings 2"/>
              <a:buChar char=""/>
              <a:defRPr/>
            </a:pPr>
            <a:r>
              <a:rPr lang="en-US" sz="2000" b="1" dirty="0">
                <a:solidFill>
                  <a:srgbClr val="FF0000"/>
                </a:solidFill>
              </a:rPr>
              <a:t>Provision and locate </a:t>
            </a:r>
            <a:r>
              <a:rPr lang="en-US" sz="2000" b="1" dirty="0" smtClean="0">
                <a:solidFill>
                  <a:srgbClr val="FF0000"/>
                </a:solidFill>
              </a:rPr>
              <a:t>computational processes </a:t>
            </a:r>
            <a:r>
              <a:rPr lang="en-US" sz="2000" b="1" dirty="0">
                <a:solidFill>
                  <a:srgbClr val="FF0000"/>
                </a:solidFill>
              </a:rPr>
              <a:t>at </a:t>
            </a:r>
            <a:r>
              <a:rPr lang="en-US" sz="2000" b="1" dirty="0" smtClean="0">
                <a:solidFill>
                  <a:srgbClr val="FF0000"/>
                </a:solidFill>
              </a:rPr>
              <a:t>the data </a:t>
            </a:r>
            <a:r>
              <a:rPr lang="en-US" sz="2000" b="1" dirty="0">
                <a:solidFill>
                  <a:srgbClr val="FF0000"/>
                </a:solidFill>
              </a:rPr>
              <a:t>locations</a:t>
            </a:r>
            <a:r>
              <a:rPr lang="en-US" sz="2000" dirty="0">
                <a:solidFill>
                  <a:srgbClr val="FF0000"/>
                </a:solidFill>
              </a:rPr>
              <a:t> </a:t>
            </a:r>
          </a:p>
          <a:p>
            <a:pPr>
              <a:defRPr/>
            </a:pPr>
            <a:endParaRPr lang="en-US" dirty="0"/>
          </a:p>
        </p:txBody>
      </p:sp>
      <p:sp>
        <p:nvSpPr>
          <p:cNvPr id="5632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746DE05-D809-4DDE-9CFA-F2386AE1C987}" type="datetime1">
              <a:rPr lang="en-US" altLang="en-US" sz="1400" smtClean="0"/>
              <a:pPr>
                <a:spcBef>
                  <a:spcPct val="0"/>
                </a:spcBef>
                <a:buFontTx/>
                <a:buNone/>
              </a:pPr>
              <a:t>6/26/2021</a:t>
            </a:fld>
            <a:endParaRPr lang="en-US" altLang="en-US" sz="1400" dirty="0" smtClean="0"/>
          </a:p>
        </p:txBody>
      </p:sp>
      <p:sp>
        <p:nvSpPr>
          <p:cNvPr id="56325"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4164F08D-87AA-4787-95EC-CE5AF1D9D233}" type="slidenum">
              <a:rPr lang="en-US" altLang="en-US" sz="1400" smtClean="0"/>
              <a:pPr>
                <a:spcBef>
                  <a:spcPct val="0"/>
                </a:spcBef>
                <a:buFontTx/>
                <a:buNone/>
              </a:pPr>
              <a:t>6</a:t>
            </a:fld>
            <a:endParaRPr lang="en-US" altLang="en-US" sz="1400" dirty="0" smtClean="0"/>
          </a:p>
        </p:txBody>
      </p:sp>
      <p:sp>
        <p:nvSpPr>
          <p:cNvPr id="56326" name="Footer Placeholder 6"/>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smtClean="0"/>
              <a:t>Traits</a:t>
            </a:r>
          </a:p>
        </p:txBody>
      </p:sp>
      <p:sp>
        <p:nvSpPr>
          <p:cNvPr id="15363" name="Content Placeholder 2"/>
          <p:cNvSpPr>
            <a:spLocks noGrp="1"/>
          </p:cNvSpPr>
          <p:nvPr>
            <p:ph idx="1"/>
          </p:nvPr>
        </p:nvSpPr>
        <p:spPr>
          <a:xfrm>
            <a:off x="461682" y="1066800"/>
            <a:ext cx="8229600" cy="5181600"/>
          </a:xfrm>
        </p:spPr>
        <p:txBody>
          <a:bodyPr/>
          <a:lstStyle/>
          <a:p>
            <a:r>
              <a:rPr lang="en-US" altLang="en-US" sz="2000" dirty="0" smtClean="0"/>
              <a:t>Similar to interfaces in Java, but can’t contain state</a:t>
            </a:r>
          </a:p>
          <a:p>
            <a:r>
              <a:rPr lang="en-US" altLang="en-US" sz="2000" dirty="0" smtClean="0"/>
              <a:t>They may have implementations of methods</a:t>
            </a:r>
          </a:p>
          <a:p>
            <a:r>
              <a:rPr lang="en-US" altLang="en-US" sz="2000" dirty="0" smtClean="0"/>
              <a:t>Supports </a:t>
            </a:r>
            <a:r>
              <a:rPr lang="en-US" altLang="en-US" sz="2000" u="sng" dirty="0" smtClean="0"/>
              <a:t>multiple inheritance (</a:t>
            </a:r>
            <a:r>
              <a:rPr lang="en-US" altLang="en-US" sz="2000" b="1" u="sng" dirty="0" smtClean="0">
                <a:solidFill>
                  <a:srgbClr val="FF0000"/>
                </a:solidFill>
              </a:rPr>
              <a:t>which Java does not</a:t>
            </a:r>
            <a:r>
              <a:rPr lang="en-US" altLang="en-US" sz="2000" u="sng" dirty="0" smtClean="0"/>
              <a:t>)</a:t>
            </a:r>
          </a:p>
          <a:p>
            <a:pPr>
              <a:lnSpc>
                <a:spcPct val="90000"/>
              </a:lnSpc>
              <a:buFont typeface="Wingdings" panose="05000000000000000000" pitchFamily="2" charset="2"/>
              <a:buNone/>
            </a:pPr>
            <a:endParaRPr lang="en-US" altLang="en-US" sz="1600" b="1" dirty="0" smtClean="0">
              <a:latin typeface="Lucida Console" panose="020B0609040504020204" pitchFamily="49" charset="0"/>
              <a:cs typeface="Courier New" panose="02070309020205020404" pitchFamily="49" charset="0"/>
            </a:endParaRPr>
          </a:p>
          <a:p>
            <a:pPr>
              <a:lnSpc>
                <a:spcPct val="90000"/>
              </a:lnSpc>
              <a:buFont typeface="Wingdings" panose="05000000000000000000" pitchFamily="2" charset="2"/>
              <a:buNone/>
            </a:pPr>
            <a:r>
              <a:rPr lang="en-US" altLang="en-US" sz="1600" b="1" dirty="0" smtClean="0">
                <a:latin typeface="Lucida Console" panose="020B0609040504020204" pitchFamily="49" charset="0"/>
                <a:cs typeface="Courier New" panose="02070309020205020404" pitchFamily="49" charset="0"/>
              </a:rPr>
              <a:t>trait</a:t>
            </a:r>
            <a:r>
              <a:rPr lang="en-US" altLang="en-US" sz="1600" dirty="0" smtClean="0">
                <a:latin typeface="Lucida Console" panose="020B0609040504020204" pitchFamily="49" charset="0"/>
                <a:cs typeface="Courier New" panose="02070309020205020404" pitchFamily="49" charset="0"/>
              </a:rPr>
              <a:t> Similarity</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def isSimilar(x: Any): Boolean;</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def isNotSimilar(x: Any): Boolean = !isSimilar(x);</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a:t>
            </a:r>
          </a:p>
          <a:p>
            <a:pPr>
              <a:lnSpc>
                <a:spcPct val="90000"/>
              </a:lnSpc>
              <a:buFont typeface="Wingdings" panose="05000000000000000000" pitchFamily="2" charset="2"/>
              <a:buNone/>
            </a:pPr>
            <a:endParaRPr lang="en-US" altLang="en-US" sz="1600" dirty="0" smtClean="0">
              <a:latin typeface="Lucida Console" panose="020B0609040504020204" pitchFamily="49" charset="0"/>
              <a:cs typeface="Courier New" panose="02070309020205020404" pitchFamily="49" charset="0"/>
            </a:endParaRP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class Point(xc: Int, yc: Int) </a:t>
            </a:r>
            <a:r>
              <a:rPr lang="en-US" altLang="en-US" sz="1600" b="1" dirty="0" smtClean="0">
                <a:latin typeface="Lucida Console" panose="020B0609040504020204" pitchFamily="49" charset="0"/>
                <a:cs typeface="Courier New" panose="02070309020205020404" pitchFamily="49" charset="0"/>
              </a:rPr>
              <a:t>with Similarity</a:t>
            </a:r>
            <a:endParaRPr lang="en-US" altLang="en-US" sz="1600" dirty="0" smtClean="0">
              <a:latin typeface="Lucida Console" panose="020B0609040504020204" pitchFamily="49" charset="0"/>
              <a:cs typeface="Courier New" panose="02070309020205020404" pitchFamily="49" charset="0"/>
            </a:endParaRP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var x: Int = xc;</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var y: Int = yc;</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def isSimilar(obj: Any) =</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obj.isInstanceOf[Point] &amp;&amp;</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    		obj.asInstanceOf[Point].x == x;</a:t>
            </a:r>
          </a:p>
          <a:p>
            <a:pPr>
              <a:lnSpc>
                <a:spcPct val="90000"/>
              </a:lnSpc>
              <a:buFont typeface="Wingdings" panose="05000000000000000000" pitchFamily="2" charset="2"/>
              <a:buNone/>
            </a:pPr>
            <a:r>
              <a:rPr lang="en-US" altLang="en-US" sz="1600" dirty="0" smtClean="0">
                <a:latin typeface="Lucida Console" panose="020B0609040504020204" pitchFamily="49" charset="0"/>
                <a:cs typeface="Courier New" panose="02070309020205020404" pitchFamily="49" charset="0"/>
              </a:rPr>
              <a:t>}</a:t>
            </a:r>
          </a:p>
          <a:p>
            <a:endParaRPr lang="en-US" altLang="en-US" sz="2000" dirty="0" smtClean="0"/>
          </a:p>
          <a:p>
            <a:endParaRPr lang="en-US" altLang="en-US" dirty="0" smtClean="0"/>
          </a:p>
        </p:txBody>
      </p:sp>
      <p:sp>
        <p:nvSpPr>
          <p:cNvPr id="1536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3B0B0DC-BA35-4BBD-B7B4-E47AA1A272C4}" type="datetime1">
              <a:rPr lang="en-US" altLang="en-US" sz="1400" smtClean="0"/>
              <a:pPr>
                <a:spcBef>
                  <a:spcPct val="0"/>
                </a:spcBef>
                <a:buFontTx/>
                <a:buNone/>
              </a:pPr>
              <a:t>6/26/2021</a:t>
            </a:fld>
            <a:endParaRPr lang="en-US" altLang="en-US" sz="1400" dirty="0" smtClean="0"/>
          </a:p>
        </p:txBody>
      </p:sp>
      <p:sp>
        <p:nvSpPr>
          <p:cNvPr id="1536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536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CD462153-C425-4971-A4EF-DED25AE81603}" type="slidenum">
              <a:rPr lang="en-US" altLang="en-US" sz="1400" smtClean="0"/>
              <a:pPr>
                <a:spcBef>
                  <a:spcPct val="0"/>
                </a:spcBef>
                <a:buFontTx/>
                <a:buNone/>
              </a:pPr>
              <a:t>60</a:t>
            </a:fld>
            <a:endParaRPr lang="en-US" altLang="en-US" sz="1400" dirty="0" smtClean="0"/>
          </a:p>
        </p:txBody>
      </p:sp>
    </p:spTree>
    <p:extLst>
      <p:ext uri="{BB962C8B-B14F-4D97-AF65-F5344CB8AC3E}">
        <p14:creationId xmlns:p14="http://schemas.microsoft.com/office/powerpoint/2010/main" val="3510746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dirty="0" smtClean="0"/>
              <a:t>Mixin Classes</a:t>
            </a:r>
          </a:p>
        </p:txBody>
      </p:sp>
      <p:sp>
        <p:nvSpPr>
          <p:cNvPr id="16387" name="Content Placeholder 2"/>
          <p:cNvSpPr>
            <a:spLocks noGrp="1"/>
          </p:cNvSpPr>
          <p:nvPr>
            <p:ph idx="1"/>
          </p:nvPr>
        </p:nvSpPr>
        <p:spPr/>
        <p:txBody>
          <a:bodyPr/>
          <a:lstStyle/>
          <a:p>
            <a:r>
              <a:rPr lang="en-US" altLang="en-US" dirty="0" smtClean="0"/>
              <a:t>Basic inheritance model is single inheritance</a:t>
            </a:r>
          </a:p>
          <a:p>
            <a:r>
              <a:rPr lang="en-US" altLang="en-US" dirty="0" smtClean="0"/>
              <a:t>But mixin classes allow more flexibility</a:t>
            </a:r>
          </a:p>
          <a:p>
            <a:pPr>
              <a:buFont typeface="Wingdings" panose="05000000000000000000" pitchFamily="2" charset="2"/>
              <a:buNone/>
            </a:pPr>
            <a:endParaRPr lang="en-US" altLang="en-US" sz="1600" dirty="0" smtClean="0">
              <a:latin typeface="Lucida Console" panose="020B0609040504020204" pitchFamily="49" charset="0"/>
            </a:endParaRPr>
          </a:p>
          <a:p>
            <a:pPr>
              <a:buFont typeface="Wingdings" panose="05000000000000000000" pitchFamily="2" charset="2"/>
              <a:buNone/>
            </a:pPr>
            <a:r>
              <a:rPr lang="en-US" altLang="en-US" sz="1600" dirty="0" smtClean="0">
                <a:latin typeface="Lucida Console" panose="020B0609040504020204" pitchFamily="49" charset="0"/>
              </a:rPr>
              <a:t>class </a:t>
            </a:r>
            <a:r>
              <a:rPr lang="en-US" altLang="en-US" sz="1600" b="1" dirty="0" smtClean="0">
                <a:latin typeface="Lucida Console" panose="020B0609040504020204" pitchFamily="49" charset="0"/>
              </a:rPr>
              <a:t>Point2D</a:t>
            </a:r>
            <a:r>
              <a:rPr lang="en-US" altLang="en-US" sz="1600" dirty="0" smtClean="0">
                <a:latin typeface="Lucida Console" panose="020B0609040504020204" pitchFamily="49" charset="0"/>
              </a:rPr>
              <a:t>(xc: Int, yc: Int)</a:t>
            </a:r>
          </a:p>
          <a:p>
            <a:pPr>
              <a:buFont typeface="Wingdings" panose="05000000000000000000" pitchFamily="2" charset="2"/>
              <a:buNone/>
            </a:pPr>
            <a:r>
              <a:rPr lang="en-US" altLang="en-US" sz="1600" dirty="0" smtClean="0">
                <a:latin typeface="Lucida Console" panose="020B0609040504020204" pitchFamily="49" charset="0"/>
              </a:rPr>
              <a:t>{</a:t>
            </a:r>
          </a:p>
          <a:p>
            <a:pPr>
              <a:buFont typeface="Wingdings" panose="05000000000000000000" pitchFamily="2" charset="2"/>
              <a:buNone/>
            </a:pPr>
            <a:r>
              <a:rPr lang="en-US" altLang="en-US" sz="1600" dirty="0" smtClean="0">
                <a:latin typeface="Lucida Console" panose="020B0609040504020204" pitchFamily="49" charset="0"/>
              </a:rPr>
              <a:t>  val x = xc;</a:t>
            </a:r>
          </a:p>
          <a:p>
            <a:pPr>
              <a:buFont typeface="Wingdings" panose="05000000000000000000" pitchFamily="2" charset="2"/>
              <a:buNone/>
            </a:pPr>
            <a:r>
              <a:rPr lang="en-US" altLang="en-US" sz="1600" dirty="0" smtClean="0">
                <a:latin typeface="Lucida Console" panose="020B0609040504020204" pitchFamily="49" charset="0"/>
              </a:rPr>
              <a:t>  val y = yc;</a:t>
            </a:r>
          </a:p>
          <a:p>
            <a:pPr>
              <a:buFont typeface="Wingdings" panose="05000000000000000000" pitchFamily="2" charset="2"/>
              <a:buNone/>
            </a:pPr>
            <a:r>
              <a:rPr lang="en-US" altLang="en-US" sz="1600" dirty="0" smtClean="0">
                <a:latin typeface="Lucida Console" panose="020B0609040504020204" pitchFamily="49" charset="0"/>
              </a:rPr>
              <a:t>  </a:t>
            </a:r>
            <a:r>
              <a:rPr lang="en-US" altLang="en-US" sz="1600" i="1" dirty="0" smtClean="0">
                <a:latin typeface="Lucida Console" panose="020B0609040504020204" pitchFamily="49" charset="0"/>
              </a:rPr>
              <a:t>// methods for manipulating Point2Ds</a:t>
            </a:r>
          </a:p>
          <a:p>
            <a:pPr>
              <a:buFont typeface="Wingdings" panose="05000000000000000000" pitchFamily="2" charset="2"/>
              <a:buNone/>
            </a:pPr>
            <a:r>
              <a:rPr lang="en-US" altLang="en-US" sz="1600" dirty="0" smtClean="0">
                <a:latin typeface="Lucida Console" panose="020B0609040504020204" pitchFamily="49" charset="0"/>
              </a:rPr>
              <a:t>}</a:t>
            </a:r>
          </a:p>
          <a:p>
            <a:pPr>
              <a:buFont typeface="Wingdings" panose="05000000000000000000" pitchFamily="2" charset="2"/>
              <a:buNone/>
            </a:pPr>
            <a:endParaRPr lang="en-US" altLang="en-US" sz="1600" dirty="0" smtClean="0">
              <a:latin typeface="Lucida Console" panose="020B0609040504020204" pitchFamily="49" charset="0"/>
            </a:endParaRPr>
          </a:p>
          <a:p>
            <a:pPr>
              <a:buFont typeface="Wingdings" panose="05000000000000000000" pitchFamily="2" charset="2"/>
              <a:buNone/>
            </a:pPr>
            <a:r>
              <a:rPr lang="en-US" altLang="en-US" sz="1600" dirty="0" smtClean="0">
                <a:latin typeface="Lucida Console" panose="020B0609040504020204" pitchFamily="49" charset="0"/>
              </a:rPr>
              <a:t>class </a:t>
            </a:r>
            <a:r>
              <a:rPr lang="en-US" altLang="en-US" sz="1600" b="1" dirty="0" smtClean="0">
                <a:latin typeface="Lucida Console" panose="020B0609040504020204" pitchFamily="49" charset="0"/>
              </a:rPr>
              <a:t>ColoredPoint2D</a:t>
            </a:r>
            <a:r>
              <a:rPr lang="en-US" altLang="en-US" sz="1600" dirty="0" smtClean="0">
                <a:latin typeface="Lucida Console" panose="020B0609040504020204" pitchFamily="49" charset="0"/>
              </a:rPr>
              <a:t>(u: Int, v: Int, c: String)</a:t>
            </a:r>
          </a:p>
          <a:p>
            <a:pPr>
              <a:buFont typeface="Wingdings" panose="05000000000000000000" pitchFamily="2" charset="2"/>
              <a:buNone/>
            </a:pPr>
            <a:r>
              <a:rPr lang="en-US" altLang="en-US" sz="1600" dirty="0" smtClean="0">
                <a:latin typeface="Lucida Console" panose="020B0609040504020204" pitchFamily="49" charset="0"/>
              </a:rPr>
              <a:t>      </a:t>
            </a:r>
            <a:r>
              <a:rPr lang="en-US" altLang="en-US" sz="1600" b="1" dirty="0" smtClean="0">
                <a:latin typeface="Lucida Console" panose="020B0609040504020204" pitchFamily="49" charset="0"/>
              </a:rPr>
              <a:t>extends Point2D</a:t>
            </a:r>
            <a:r>
              <a:rPr lang="en-US" altLang="en-US" sz="1600" dirty="0" smtClean="0">
                <a:latin typeface="Lucida Console" panose="020B0609040504020204" pitchFamily="49" charset="0"/>
              </a:rPr>
              <a:t>(u, v)</a:t>
            </a:r>
          </a:p>
          <a:p>
            <a:pPr>
              <a:buFont typeface="Wingdings" panose="05000000000000000000" pitchFamily="2" charset="2"/>
              <a:buNone/>
            </a:pPr>
            <a:r>
              <a:rPr lang="en-US" altLang="en-US" sz="1600" dirty="0" smtClean="0">
                <a:latin typeface="Lucida Console" panose="020B0609040504020204" pitchFamily="49" charset="0"/>
              </a:rPr>
              <a:t>{</a:t>
            </a:r>
          </a:p>
          <a:p>
            <a:pPr>
              <a:buFont typeface="Wingdings" panose="05000000000000000000" pitchFamily="2" charset="2"/>
              <a:buNone/>
            </a:pPr>
            <a:r>
              <a:rPr lang="en-US" altLang="en-US" sz="1600" dirty="0" smtClean="0">
                <a:latin typeface="Lucida Console" panose="020B0609040504020204" pitchFamily="49" charset="0"/>
              </a:rPr>
              <a:t>  var color = c;</a:t>
            </a:r>
          </a:p>
          <a:p>
            <a:pPr>
              <a:buFont typeface="Wingdings" panose="05000000000000000000" pitchFamily="2" charset="2"/>
              <a:buNone/>
            </a:pPr>
            <a:r>
              <a:rPr lang="en-US" altLang="en-US" sz="1600" dirty="0" smtClean="0">
                <a:latin typeface="Lucida Console" panose="020B0609040504020204" pitchFamily="49" charset="0"/>
              </a:rPr>
              <a:t>  def setColor(newCol: String): Unit = color = newCol;</a:t>
            </a:r>
          </a:p>
          <a:p>
            <a:pPr>
              <a:buFont typeface="Wingdings" panose="05000000000000000000" pitchFamily="2" charset="2"/>
              <a:buNone/>
            </a:pPr>
            <a:r>
              <a:rPr lang="en-US" altLang="en-US" sz="1600" dirty="0" smtClean="0">
                <a:latin typeface="Lucida Console" panose="020B0609040504020204" pitchFamily="49" charset="0"/>
              </a:rPr>
              <a:t>}</a:t>
            </a:r>
          </a:p>
          <a:p>
            <a:endParaRPr lang="en-US" altLang="en-US" dirty="0" smtClean="0"/>
          </a:p>
        </p:txBody>
      </p:sp>
      <p:sp>
        <p:nvSpPr>
          <p:cNvPr id="1638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1CE3EE33-9917-422C-8921-A5BEAE3361F7}" type="datetime1">
              <a:rPr lang="en-US" altLang="en-US" sz="1400" smtClean="0"/>
              <a:pPr>
                <a:spcBef>
                  <a:spcPct val="0"/>
                </a:spcBef>
                <a:buFontTx/>
                <a:buNone/>
              </a:pPr>
              <a:t>6/26/2021</a:t>
            </a:fld>
            <a:endParaRPr lang="en-US" altLang="en-US" sz="1400" dirty="0" smtClean="0"/>
          </a:p>
        </p:txBody>
      </p:sp>
      <p:sp>
        <p:nvSpPr>
          <p:cNvPr id="1638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639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0495E9A-8E03-4E7A-95B6-C45BD22CA307}" type="slidenum">
              <a:rPr lang="en-US" altLang="en-US" sz="1400" smtClean="0"/>
              <a:pPr>
                <a:spcBef>
                  <a:spcPct val="0"/>
                </a:spcBef>
                <a:buFontTx/>
                <a:buNone/>
              </a:pPr>
              <a:t>61</a:t>
            </a:fld>
            <a:endParaRPr lang="en-US" altLang="en-US" sz="1400" dirty="0" smtClean="0"/>
          </a:p>
        </p:txBody>
      </p:sp>
    </p:spTree>
    <p:extLst>
      <p:ext uri="{BB962C8B-B14F-4D97-AF65-F5344CB8AC3E}">
        <p14:creationId xmlns:p14="http://schemas.microsoft.com/office/powerpoint/2010/main" val="2098714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dirty="0" smtClean="0"/>
              <a:t>Mixin Classes</a:t>
            </a:r>
          </a:p>
        </p:txBody>
      </p:sp>
      <p:sp>
        <p:nvSpPr>
          <p:cNvPr id="17411" name="Content Placeholder 2"/>
          <p:cNvSpPr>
            <a:spLocks noGrp="1"/>
          </p:cNvSpPr>
          <p:nvPr>
            <p:ph idx="1"/>
          </p:nvPr>
        </p:nvSpPr>
        <p:spPr>
          <a:xfrm>
            <a:off x="457200" y="3276600"/>
            <a:ext cx="8229600" cy="2971800"/>
          </a:xfrm>
        </p:spPr>
        <p:txBody>
          <a:bodyPr/>
          <a:lstStyle/>
          <a:p>
            <a:pPr marL="0" indent="0">
              <a:buFontTx/>
              <a:buNone/>
            </a:pPr>
            <a:r>
              <a:rPr lang="en-US" altLang="en-US" sz="1600" dirty="0" smtClean="0">
                <a:latin typeface="Lucida Console" panose="020B0609040504020204" pitchFamily="49" charset="0"/>
              </a:rPr>
              <a:t>class </a:t>
            </a:r>
            <a:r>
              <a:rPr lang="en-US" altLang="en-US" sz="1600" b="1" dirty="0" smtClean="0">
                <a:latin typeface="Lucida Console" panose="020B0609040504020204" pitchFamily="49" charset="0"/>
              </a:rPr>
              <a:t>Point3D</a:t>
            </a:r>
            <a:r>
              <a:rPr lang="en-US" altLang="en-US" sz="1600" dirty="0" smtClean="0">
                <a:latin typeface="Lucida Console" panose="020B0609040504020204" pitchFamily="49" charset="0"/>
              </a:rPr>
              <a:t>(xc: Int, yc: Int, zc: Int)</a:t>
            </a:r>
          </a:p>
          <a:p>
            <a:pPr marL="0" indent="0">
              <a:buFontTx/>
              <a:buNone/>
            </a:pPr>
            <a:r>
              <a:rPr lang="en-US" altLang="en-US" sz="1600" dirty="0" smtClean="0">
                <a:latin typeface="Lucida Console" panose="020B0609040504020204" pitchFamily="49" charset="0"/>
              </a:rPr>
              <a:t>            </a:t>
            </a:r>
            <a:r>
              <a:rPr lang="en-US" altLang="en-US" sz="1600" b="1" dirty="0" smtClean="0">
                <a:latin typeface="Lucida Console" panose="020B0609040504020204" pitchFamily="49" charset="0"/>
              </a:rPr>
              <a:t>extends Point2D</a:t>
            </a:r>
            <a:r>
              <a:rPr lang="en-US" altLang="en-US" sz="1600" dirty="0" smtClean="0">
                <a:latin typeface="Lucida Console" panose="020B0609040504020204" pitchFamily="49" charset="0"/>
              </a:rPr>
              <a:t>(xc, yc)</a:t>
            </a:r>
          </a:p>
          <a:p>
            <a:pPr marL="0" indent="0">
              <a:buFontTx/>
              <a:buNone/>
            </a:pPr>
            <a:r>
              <a:rPr lang="en-US" altLang="en-US" sz="1600" dirty="0" smtClean="0">
                <a:latin typeface="Lucida Console" panose="020B0609040504020204" pitchFamily="49" charset="0"/>
              </a:rPr>
              <a:t>{</a:t>
            </a:r>
          </a:p>
          <a:p>
            <a:pPr marL="0" indent="0">
              <a:buFontTx/>
              <a:buNone/>
            </a:pPr>
            <a:r>
              <a:rPr lang="en-US" altLang="en-US" sz="1600" dirty="0" smtClean="0">
                <a:latin typeface="Lucida Console" panose="020B0609040504020204" pitchFamily="49" charset="0"/>
              </a:rPr>
              <a:t>   val z = zc;</a:t>
            </a:r>
          </a:p>
          <a:p>
            <a:pPr marL="0" indent="0">
              <a:buFontTx/>
              <a:buNone/>
            </a:pPr>
            <a:r>
              <a:rPr lang="en-US" altLang="en-US" sz="1600" i="1" dirty="0" smtClean="0">
                <a:latin typeface="Lucida Console" panose="020B0609040504020204" pitchFamily="49" charset="0"/>
              </a:rPr>
              <a:t>   // code for manipulating Point3Ds</a:t>
            </a:r>
          </a:p>
          <a:p>
            <a:pPr marL="0" indent="0">
              <a:buFontTx/>
              <a:buNone/>
            </a:pPr>
            <a:r>
              <a:rPr lang="en-US" altLang="en-US" sz="1600" dirty="0" smtClean="0">
                <a:latin typeface="Lucida Console" panose="020B0609040504020204" pitchFamily="49" charset="0"/>
              </a:rPr>
              <a:t>}</a:t>
            </a:r>
          </a:p>
          <a:p>
            <a:pPr marL="0" indent="0">
              <a:buFontTx/>
              <a:buNone/>
            </a:pPr>
            <a:endParaRPr lang="en-US" altLang="en-US" sz="1600" dirty="0" smtClean="0">
              <a:latin typeface="Lucida Console" panose="020B0609040504020204" pitchFamily="49" charset="0"/>
            </a:endParaRPr>
          </a:p>
          <a:p>
            <a:pPr marL="0" indent="0">
              <a:buFontTx/>
              <a:buNone/>
            </a:pPr>
            <a:r>
              <a:rPr lang="en-US" altLang="en-US" sz="1600" dirty="0" smtClean="0">
                <a:latin typeface="Lucida Console" panose="020B0609040504020204" pitchFamily="49" charset="0"/>
              </a:rPr>
              <a:t>class </a:t>
            </a:r>
            <a:r>
              <a:rPr lang="en-US" altLang="en-US" sz="1600" b="1" dirty="0" smtClean="0">
                <a:latin typeface="Lucida Console" panose="020B0609040504020204" pitchFamily="49" charset="0"/>
              </a:rPr>
              <a:t>ColoredPoint3D</a:t>
            </a:r>
            <a:r>
              <a:rPr lang="en-US" altLang="en-US" sz="1600" dirty="0" smtClean="0">
                <a:latin typeface="Lucida Console" panose="020B0609040504020204" pitchFamily="49" charset="0"/>
              </a:rPr>
              <a:t>(xc: Int, yc: Int, zc: Int, col: String)</a:t>
            </a:r>
          </a:p>
          <a:p>
            <a:pPr marL="0" indent="0">
              <a:buFontTx/>
              <a:buNone/>
            </a:pPr>
            <a:r>
              <a:rPr lang="en-US" altLang="en-US" sz="1600" dirty="0" smtClean="0">
                <a:latin typeface="Lucida Console" panose="020B0609040504020204" pitchFamily="49" charset="0"/>
              </a:rPr>
              <a:t>      </a:t>
            </a:r>
            <a:r>
              <a:rPr lang="en-US" altLang="en-US" sz="1600" b="1" dirty="0" smtClean="0">
                <a:latin typeface="Lucida Console" panose="020B0609040504020204" pitchFamily="49" charset="0"/>
              </a:rPr>
              <a:t>extends Point3D</a:t>
            </a:r>
            <a:r>
              <a:rPr lang="en-US" altLang="en-US" sz="1600" dirty="0" smtClean="0">
                <a:latin typeface="Lucida Console" panose="020B0609040504020204" pitchFamily="49" charset="0"/>
              </a:rPr>
              <a:t>(xc, yc, zc)</a:t>
            </a:r>
          </a:p>
          <a:p>
            <a:pPr marL="0" indent="0">
              <a:buFontTx/>
              <a:buNone/>
            </a:pPr>
            <a:r>
              <a:rPr lang="en-US" altLang="en-US" sz="1600" dirty="0" smtClean="0">
                <a:latin typeface="Lucida Console" panose="020B0609040504020204" pitchFamily="49" charset="0"/>
              </a:rPr>
              <a:t>      </a:t>
            </a:r>
            <a:r>
              <a:rPr lang="en-US" altLang="en-US" sz="1600" b="1" dirty="0" smtClean="0">
                <a:solidFill>
                  <a:srgbClr val="0000FF"/>
                </a:solidFill>
                <a:latin typeface="Lucida Console" panose="020B0609040504020204" pitchFamily="49" charset="0"/>
              </a:rPr>
              <a:t>with ColoredPoint2D</a:t>
            </a:r>
            <a:r>
              <a:rPr lang="en-US" altLang="en-US" sz="1600" dirty="0" smtClean="0">
                <a:latin typeface="Lucida Console" panose="020B0609040504020204" pitchFamily="49" charset="0"/>
              </a:rPr>
              <a:t>(xc, yc, col);</a:t>
            </a:r>
          </a:p>
          <a:p>
            <a:pPr marL="0" indent="0">
              <a:buFontTx/>
              <a:buNone/>
            </a:pPr>
            <a:endParaRPr lang="en-US" altLang="en-US" sz="1600" dirty="0" smtClean="0">
              <a:latin typeface="Lucida Console" panose="020B0609040504020204" pitchFamily="49" charset="0"/>
            </a:endParaRPr>
          </a:p>
          <a:p>
            <a:pPr marL="0" indent="0">
              <a:buFontTx/>
              <a:buNone/>
            </a:pPr>
            <a:endParaRPr lang="en-US" altLang="en-US" dirty="0" smtClean="0"/>
          </a:p>
        </p:txBody>
      </p:sp>
      <p:sp>
        <p:nvSpPr>
          <p:cNvPr id="1741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21DECFF9-2B78-44B3-A821-AF31348E3555}" type="datetime1">
              <a:rPr lang="en-US" altLang="en-US" sz="1400" smtClean="0"/>
              <a:pPr>
                <a:spcBef>
                  <a:spcPct val="0"/>
                </a:spcBef>
                <a:buFontTx/>
                <a:buNone/>
              </a:pPr>
              <a:t>6/26/2021</a:t>
            </a:fld>
            <a:endParaRPr lang="en-US" altLang="en-US" sz="1400" dirty="0" smtClean="0"/>
          </a:p>
        </p:txBody>
      </p:sp>
      <p:sp>
        <p:nvSpPr>
          <p:cNvPr id="1741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1741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EFE6188C-8E2B-4DFA-AB18-4730E5E23377}" type="slidenum">
              <a:rPr lang="en-US" altLang="en-US" sz="1400" smtClean="0"/>
              <a:pPr>
                <a:spcBef>
                  <a:spcPct val="0"/>
                </a:spcBef>
                <a:buFontTx/>
                <a:buNone/>
              </a:pPr>
              <a:t>62</a:t>
            </a:fld>
            <a:endParaRPr lang="en-US" altLang="en-US" sz="1400" dirty="0" smtClean="0"/>
          </a:p>
        </p:txBody>
      </p:sp>
      <p:sp>
        <p:nvSpPr>
          <p:cNvPr id="17415" name="Text Box 5"/>
          <p:cNvSpPr txBox="1">
            <a:spLocks noChangeArrowheads="1"/>
          </p:cNvSpPr>
          <p:nvPr/>
        </p:nvSpPr>
        <p:spPr bwMode="auto">
          <a:xfrm>
            <a:off x="736600" y="2286000"/>
            <a:ext cx="1997075" cy="49688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800" dirty="0">
                <a:cs typeface="Arial" panose="020B0604020202020204" pitchFamily="34" charset="0"/>
              </a:rPr>
              <a:t>ColoredPoint2D</a:t>
            </a:r>
          </a:p>
        </p:txBody>
      </p:sp>
      <p:sp>
        <p:nvSpPr>
          <p:cNvPr id="17416" name="Text Box 6"/>
          <p:cNvSpPr txBox="1">
            <a:spLocks noChangeArrowheads="1"/>
          </p:cNvSpPr>
          <p:nvPr/>
        </p:nvSpPr>
        <p:spPr bwMode="auto">
          <a:xfrm>
            <a:off x="1316038" y="1066800"/>
            <a:ext cx="2163762" cy="533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800" dirty="0">
                <a:cs typeface="Arial" panose="020B0604020202020204" pitchFamily="34" charset="0"/>
              </a:rPr>
              <a:t>Point2D</a:t>
            </a:r>
          </a:p>
        </p:txBody>
      </p:sp>
      <p:sp>
        <p:nvSpPr>
          <p:cNvPr id="17417" name="Text Box 9"/>
          <p:cNvSpPr txBox="1">
            <a:spLocks noChangeArrowheads="1"/>
          </p:cNvSpPr>
          <p:nvPr/>
        </p:nvSpPr>
        <p:spPr bwMode="auto">
          <a:xfrm>
            <a:off x="3022600" y="2286000"/>
            <a:ext cx="1676400" cy="496888"/>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800" dirty="0">
                <a:cs typeface="Arial" panose="020B0604020202020204" pitchFamily="34" charset="0"/>
              </a:rPr>
              <a:t>Point3D</a:t>
            </a:r>
          </a:p>
        </p:txBody>
      </p:sp>
      <p:sp>
        <p:nvSpPr>
          <p:cNvPr id="17418" name="Line 11"/>
          <p:cNvSpPr>
            <a:spLocks noChangeShapeType="1"/>
          </p:cNvSpPr>
          <p:nvPr/>
        </p:nvSpPr>
        <p:spPr bwMode="auto">
          <a:xfrm flipV="1">
            <a:off x="1574800" y="16002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419" name="Line 12"/>
          <p:cNvSpPr>
            <a:spLocks noChangeShapeType="1"/>
          </p:cNvSpPr>
          <p:nvPr/>
        </p:nvSpPr>
        <p:spPr bwMode="auto">
          <a:xfrm flipV="1">
            <a:off x="3175000" y="1600200"/>
            <a:ext cx="0" cy="685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420" name="Text Box 14"/>
          <p:cNvSpPr txBox="1">
            <a:spLocks noChangeArrowheads="1"/>
          </p:cNvSpPr>
          <p:nvPr/>
        </p:nvSpPr>
        <p:spPr bwMode="auto">
          <a:xfrm>
            <a:off x="5156200" y="2286000"/>
            <a:ext cx="2286000" cy="914400"/>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800" dirty="0">
                <a:cs typeface="Arial" panose="020B0604020202020204" pitchFamily="34" charset="0"/>
              </a:rPr>
              <a:t>ColoredPoint3D</a:t>
            </a:r>
          </a:p>
        </p:txBody>
      </p:sp>
      <p:sp>
        <p:nvSpPr>
          <p:cNvPr id="17421" name="Line 15"/>
          <p:cNvSpPr>
            <a:spLocks noChangeShapeType="1"/>
          </p:cNvSpPr>
          <p:nvPr/>
        </p:nvSpPr>
        <p:spPr bwMode="auto">
          <a:xfrm flipH="1" flipV="1">
            <a:off x="4699000" y="2590800"/>
            <a:ext cx="457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7422" name="Text Box 16"/>
          <p:cNvSpPr txBox="1">
            <a:spLocks noChangeArrowheads="1"/>
          </p:cNvSpPr>
          <p:nvPr/>
        </p:nvSpPr>
        <p:spPr bwMode="auto">
          <a:xfrm>
            <a:off x="5994400" y="2667000"/>
            <a:ext cx="1997075" cy="3810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800" dirty="0">
                <a:cs typeface="Arial" panose="020B0604020202020204" pitchFamily="34" charset="0"/>
              </a:rPr>
              <a:t>ColoredPoint2D</a:t>
            </a:r>
          </a:p>
        </p:txBody>
      </p:sp>
    </p:spTree>
    <p:extLst>
      <p:ext uri="{BB962C8B-B14F-4D97-AF65-F5344CB8AC3E}">
        <p14:creationId xmlns:p14="http://schemas.microsoft.com/office/powerpoint/2010/main" val="91081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Spark: Example</a:t>
            </a:r>
          </a:p>
        </p:txBody>
      </p:sp>
      <p:sp>
        <p:nvSpPr>
          <p:cNvPr id="29699"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B234BDE-07FF-4724-8327-C81F54FF33E4}" type="datetime1">
              <a:rPr lang="en-US" altLang="en-US" sz="1400" smtClean="0"/>
              <a:pPr>
                <a:spcBef>
                  <a:spcPct val="0"/>
                </a:spcBef>
                <a:buFontTx/>
                <a:buNone/>
              </a:pPr>
              <a:t>6/26/2021</a:t>
            </a:fld>
            <a:endParaRPr lang="en-US" altLang="en-US" sz="1400" dirty="0" smtClean="0"/>
          </a:p>
        </p:txBody>
      </p:sp>
      <p:sp>
        <p:nvSpPr>
          <p:cNvPr id="29700"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2970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E4D18B35-D9E8-4219-BC7B-6105849440FA}" type="slidenum">
              <a:rPr lang="en-US" altLang="en-US" sz="1400" smtClean="0"/>
              <a:pPr>
                <a:spcBef>
                  <a:spcPct val="0"/>
                </a:spcBef>
                <a:buFontTx/>
                <a:buNone/>
              </a:pPr>
              <a:t>63</a:t>
            </a:fld>
            <a:endParaRPr lang="en-US" altLang="en-US" sz="1400" dirty="0" smtClean="0"/>
          </a:p>
        </p:txBody>
      </p:sp>
      <p:sp>
        <p:nvSpPr>
          <p:cNvPr id="29702" name="TextBox 6"/>
          <p:cNvSpPr txBox="1">
            <a:spLocks noChangeArrowheads="1"/>
          </p:cNvSpPr>
          <p:nvPr/>
        </p:nvSpPr>
        <p:spPr bwMode="auto">
          <a:xfrm>
            <a:off x="685800" y="1295400"/>
            <a:ext cx="55816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dirty="0"/>
              <a:t>sc.textFile(</a:t>
            </a:r>
            <a:r>
              <a:rPr lang="en-US" altLang="en-US" dirty="0">
                <a:solidFill>
                  <a:srgbClr val="FF0000"/>
                </a:solidFill>
              </a:rPr>
              <a:t>“/wiki/pagecounts”</a:t>
            </a:r>
            <a:r>
              <a:rPr lang="en-US" altLang="en-US" dirty="0"/>
              <a:t>)</a:t>
            </a:r>
          </a:p>
          <a:p>
            <a:pPr>
              <a:spcBef>
                <a:spcPct val="0"/>
              </a:spcBef>
              <a:buFontTx/>
              <a:buNone/>
            </a:pPr>
            <a:r>
              <a:rPr lang="en-US" altLang="en-US" dirty="0"/>
              <a:t>	.map(line =&gt; line.split(</a:t>
            </a:r>
            <a:r>
              <a:rPr lang="en-US" altLang="en-US" dirty="0">
                <a:solidFill>
                  <a:srgbClr val="FF0000"/>
                </a:solidFill>
              </a:rPr>
              <a:t>“\t”</a:t>
            </a:r>
            <a:r>
              <a:rPr lang="en-US" altLang="en-US" dirty="0"/>
              <a:t>))</a:t>
            </a:r>
          </a:p>
          <a:p>
            <a:pPr>
              <a:spcBef>
                <a:spcPct val="0"/>
              </a:spcBef>
              <a:buFontTx/>
              <a:buNone/>
            </a:pPr>
            <a:r>
              <a:rPr lang="en-US" altLang="en-US" dirty="0"/>
              <a:t>	.map(R =&gt; (R[0], int(R[1])))</a:t>
            </a:r>
          </a:p>
          <a:p>
            <a:pPr>
              <a:spcBef>
                <a:spcPct val="0"/>
              </a:spcBef>
              <a:buFontTx/>
              <a:buNone/>
            </a:pPr>
            <a:r>
              <a:rPr lang="en-US" altLang="en-US" dirty="0"/>
              <a:t>	.reduceByKey(_+_, 3)</a:t>
            </a:r>
          </a:p>
          <a:p>
            <a:pPr>
              <a:spcBef>
                <a:spcPct val="0"/>
              </a:spcBef>
              <a:buFontTx/>
              <a:buNone/>
            </a:pPr>
            <a:r>
              <a:rPr lang="en-US" altLang="en-US" dirty="0"/>
              <a:t>	.collect()</a:t>
            </a:r>
          </a:p>
        </p:txBody>
      </p:sp>
      <p:sp>
        <p:nvSpPr>
          <p:cNvPr id="8" name="TextBox 7"/>
          <p:cNvSpPr txBox="1"/>
          <p:nvPr/>
        </p:nvSpPr>
        <p:spPr>
          <a:xfrm>
            <a:off x="6267450" y="1398588"/>
            <a:ext cx="1541463" cy="369887"/>
          </a:xfrm>
          <a:prstGeom prst="rect">
            <a:avLst/>
          </a:prstGeom>
          <a:noFill/>
        </p:spPr>
        <p:txBody>
          <a:bodyPr>
            <a:spAutoFit/>
          </a:bodyPr>
          <a:lstStyle/>
          <a:p>
            <a:pPr>
              <a:defRPr/>
            </a:pPr>
            <a:r>
              <a:rPr lang="en-US" dirty="0">
                <a:solidFill>
                  <a:schemeClr val="tx2">
                    <a:lumMod val="60000"/>
                    <a:lumOff val="40000"/>
                  </a:schemeClr>
                </a:solidFill>
              </a:rPr>
              <a:t>RDD[String]</a:t>
            </a:r>
          </a:p>
        </p:txBody>
      </p:sp>
      <p:grpSp>
        <p:nvGrpSpPr>
          <p:cNvPr id="9" name="Group 8"/>
          <p:cNvGrpSpPr/>
          <p:nvPr/>
        </p:nvGrpSpPr>
        <p:grpSpPr>
          <a:xfrm>
            <a:off x="827410" y="3686669"/>
            <a:ext cx="648072" cy="1584176"/>
            <a:chOff x="1642340" y="5129482"/>
            <a:chExt cx="648072" cy="1584176"/>
          </a:xfrm>
          <a:solidFill>
            <a:schemeClr val="accent6">
              <a:lumMod val="40000"/>
              <a:lumOff val="60000"/>
            </a:schemeClr>
          </a:solidFill>
        </p:grpSpPr>
        <p:sp>
          <p:nvSpPr>
            <p:cNvPr id="10" name="Rounded Rectangle 9"/>
            <p:cNvSpPr/>
            <p:nvPr/>
          </p:nvSpPr>
          <p:spPr>
            <a:xfrm>
              <a:off x="1642340" y="5129482"/>
              <a:ext cx="648072" cy="1584176"/>
            </a:xfrm>
            <a:prstGeom prst="roundRect">
              <a:avLst/>
            </a:prstGeom>
            <a:grp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11" name="Rounded Rectangle 10"/>
            <p:cNvSpPr/>
            <p:nvPr/>
          </p:nvSpPr>
          <p:spPr>
            <a:xfrm>
              <a:off x="1714348" y="522920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2" name="Rounded Rectangle 11"/>
            <p:cNvSpPr/>
            <p:nvPr/>
          </p:nvSpPr>
          <p:spPr>
            <a:xfrm>
              <a:off x="1714348" y="5595098"/>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3" name="Rounded Rectangle 12"/>
            <p:cNvSpPr/>
            <p:nvPr/>
          </p:nvSpPr>
          <p:spPr>
            <a:xfrm>
              <a:off x="1714348" y="5965692"/>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4" name="Rounded Rectangle 13"/>
            <p:cNvSpPr/>
            <p:nvPr/>
          </p:nvSpPr>
          <p:spPr>
            <a:xfrm>
              <a:off x="1714348" y="633159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grpSp>
      <p:sp>
        <p:nvSpPr>
          <p:cNvPr id="15" name="TextBox 14"/>
          <p:cNvSpPr txBox="1"/>
          <p:nvPr/>
        </p:nvSpPr>
        <p:spPr>
          <a:xfrm>
            <a:off x="484188" y="5270500"/>
            <a:ext cx="990600" cy="369888"/>
          </a:xfrm>
          <a:prstGeom prst="rect">
            <a:avLst/>
          </a:prstGeom>
          <a:noFill/>
        </p:spPr>
        <p:txBody>
          <a:bodyPr>
            <a:spAutoFit/>
          </a:bodyPr>
          <a:lstStyle/>
          <a:p>
            <a:pPr>
              <a:defRPr/>
            </a:pPr>
            <a:r>
              <a:rPr lang="en-US" dirty="0">
                <a:solidFill>
                  <a:schemeClr val="accent1">
                    <a:lumMod val="75000"/>
                  </a:schemeClr>
                </a:solidFill>
              </a:rPr>
              <a:t>textFile</a:t>
            </a:r>
          </a:p>
        </p:txBody>
      </p:sp>
      <p:grpSp>
        <p:nvGrpSpPr>
          <p:cNvPr id="16" name="Group 15"/>
          <p:cNvGrpSpPr/>
          <p:nvPr/>
        </p:nvGrpSpPr>
        <p:grpSpPr>
          <a:xfrm>
            <a:off x="2295999" y="3686669"/>
            <a:ext cx="648072" cy="1584176"/>
            <a:chOff x="1642340" y="5129482"/>
            <a:chExt cx="648072" cy="1584176"/>
          </a:xfrm>
          <a:solidFill>
            <a:schemeClr val="accent1">
              <a:lumMod val="50000"/>
            </a:schemeClr>
          </a:solidFill>
        </p:grpSpPr>
        <p:sp>
          <p:nvSpPr>
            <p:cNvPr id="17" name="Rounded Rectangle 16"/>
            <p:cNvSpPr/>
            <p:nvPr/>
          </p:nvSpPr>
          <p:spPr>
            <a:xfrm>
              <a:off x="1642340" y="5129482"/>
              <a:ext cx="648072" cy="1584176"/>
            </a:xfrm>
            <a:prstGeom prst="roundRect">
              <a:avLst/>
            </a:prstGeom>
            <a:grp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18" name="Rounded Rectangle 17"/>
            <p:cNvSpPr/>
            <p:nvPr/>
          </p:nvSpPr>
          <p:spPr>
            <a:xfrm>
              <a:off x="1714348" y="522920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19" name="Rounded Rectangle 18"/>
            <p:cNvSpPr/>
            <p:nvPr/>
          </p:nvSpPr>
          <p:spPr>
            <a:xfrm>
              <a:off x="1714348" y="5595098"/>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20" name="Rounded Rectangle 19"/>
            <p:cNvSpPr/>
            <p:nvPr/>
          </p:nvSpPr>
          <p:spPr>
            <a:xfrm>
              <a:off x="1714348" y="5965692"/>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21" name="Rounded Rectangle 20"/>
            <p:cNvSpPr/>
            <p:nvPr/>
          </p:nvSpPr>
          <p:spPr>
            <a:xfrm>
              <a:off x="1714348" y="633159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grpSp>
      <p:cxnSp>
        <p:nvCxnSpPr>
          <p:cNvPr id="22" name="Straight Arrow Connector 21"/>
          <p:cNvCxnSpPr>
            <a:endCxn id="18" idx="1"/>
          </p:cNvCxnSpPr>
          <p:nvPr/>
        </p:nvCxnSpPr>
        <p:spPr>
          <a:xfrm>
            <a:off x="1403350" y="3930650"/>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9" idx="1"/>
          </p:cNvCxnSpPr>
          <p:nvPr/>
        </p:nvCxnSpPr>
        <p:spPr>
          <a:xfrm>
            <a:off x="1403350" y="4295775"/>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20" idx="1"/>
          </p:cNvCxnSpPr>
          <p:nvPr/>
        </p:nvCxnSpPr>
        <p:spPr>
          <a:xfrm>
            <a:off x="1403350" y="4667250"/>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a:endCxn id="21" idx="1"/>
          </p:cNvCxnSpPr>
          <p:nvPr/>
        </p:nvCxnSpPr>
        <p:spPr>
          <a:xfrm>
            <a:off x="1403350" y="5032375"/>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46313" y="5270500"/>
            <a:ext cx="917575" cy="369888"/>
          </a:xfrm>
          <a:prstGeom prst="rect">
            <a:avLst/>
          </a:prstGeom>
          <a:noFill/>
        </p:spPr>
        <p:txBody>
          <a:bodyPr>
            <a:spAutoFit/>
          </a:bodyPr>
          <a:lstStyle/>
          <a:p>
            <a:pPr>
              <a:defRPr/>
            </a:pPr>
            <a:r>
              <a:rPr lang="en-US" dirty="0">
                <a:solidFill>
                  <a:schemeClr val="accent1">
                    <a:lumMod val="75000"/>
                  </a:schemeClr>
                </a:solidFill>
              </a:rPr>
              <a:t>map</a:t>
            </a:r>
          </a:p>
        </p:txBody>
      </p:sp>
      <p:sp>
        <p:nvSpPr>
          <p:cNvPr id="27" name="TextBox 26"/>
          <p:cNvSpPr txBox="1"/>
          <p:nvPr/>
        </p:nvSpPr>
        <p:spPr>
          <a:xfrm>
            <a:off x="6257925" y="1778000"/>
            <a:ext cx="2112963" cy="369888"/>
          </a:xfrm>
          <a:prstGeom prst="rect">
            <a:avLst/>
          </a:prstGeom>
          <a:noFill/>
        </p:spPr>
        <p:txBody>
          <a:bodyPr>
            <a:spAutoFit/>
          </a:bodyPr>
          <a:lstStyle/>
          <a:p>
            <a:pPr>
              <a:defRPr/>
            </a:pPr>
            <a:r>
              <a:rPr lang="en-US" dirty="0">
                <a:solidFill>
                  <a:schemeClr val="tx2">
                    <a:lumMod val="60000"/>
                    <a:lumOff val="40000"/>
                  </a:schemeClr>
                </a:solidFill>
              </a:rPr>
              <a:t>RDD[List[String]]</a:t>
            </a:r>
          </a:p>
        </p:txBody>
      </p:sp>
      <p:sp>
        <p:nvSpPr>
          <p:cNvPr id="28" name="TextBox 27"/>
          <p:cNvSpPr txBox="1"/>
          <p:nvPr/>
        </p:nvSpPr>
        <p:spPr>
          <a:xfrm>
            <a:off x="6267450" y="2128838"/>
            <a:ext cx="2112963" cy="369887"/>
          </a:xfrm>
          <a:prstGeom prst="rect">
            <a:avLst/>
          </a:prstGeom>
          <a:noFill/>
        </p:spPr>
        <p:txBody>
          <a:bodyPr>
            <a:spAutoFit/>
          </a:bodyPr>
          <a:lstStyle/>
          <a:p>
            <a:pPr>
              <a:defRPr/>
            </a:pPr>
            <a:r>
              <a:rPr lang="en-US" dirty="0">
                <a:solidFill>
                  <a:schemeClr val="tx2">
                    <a:lumMod val="60000"/>
                    <a:lumOff val="40000"/>
                  </a:schemeClr>
                </a:solidFill>
              </a:rPr>
              <a:t>RDD[(String, Int)]</a:t>
            </a:r>
          </a:p>
        </p:txBody>
      </p:sp>
      <p:grpSp>
        <p:nvGrpSpPr>
          <p:cNvPr id="29" name="Group 28"/>
          <p:cNvGrpSpPr/>
          <p:nvPr/>
        </p:nvGrpSpPr>
        <p:grpSpPr>
          <a:xfrm>
            <a:off x="3781953" y="3670499"/>
            <a:ext cx="648072" cy="1584176"/>
            <a:chOff x="1642340" y="5129482"/>
            <a:chExt cx="648072" cy="1584176"/>
          </a:xfrm>
          <a:solidFill>
            <a:srgbClr val="00B0F0"/>
          </a:solidFill>
        </p:grpSpPr>
        <p:sp>
          <p:nvSpPr>
            <p:cNvPr id="30" name="Rounded Rectangle 29"/>
            <p:cNvSpPr/>
            <p:nvPr/>
          </p:nvSpPr>
          <p:spPr>
            <a:xfrm>
              <a:off x="1642340" y="5129482"/>
              <a:ext cx="648072" cy="1584176"/>
            </a:xfrm>
            <a:prstGeom prst="roundRect">
              <a:avLst/>
            </a:prstGeom>
            <a:grp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31" name="Rounded Rectangle 30"/>
            <p:cNvSpPr/>
            <p:nvPr/>
          </p:nvSpPr>
          <p:spPr>
            <a:xfrm>
              <a:off x="1714348" y="522920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32" name="Rounded Rectangle 31"/>
            <p:cNvSpPr/>
            <p:nvPr/>
          </p:nvSpPr>
          <p:spPr>
            <a:xfrm>
              <a:off x="1714348" y="5595098"/>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33" name="Rounded Rectangle 32"/>
            <p:cNvSpPr/>
            <p:nvPr/>
          </p:nvSpPr>
          <p:spPr>
            <a:xfrm>
              <a:off x="1714348" y="5965692"/>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34" name="Rounded Rectangle 33"/>
            <p:cNvSpPr/>
            <p:nvPr/>
          </p:nvSpPr>
          <p:spPr>
            <a:xfrm>
              <a:off x="1714348" y="633159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grpSp>
      <p:cxnSp>
        <p:nvCxnSpPr>
          <p:cNvPr id="35" name="Straight Arrow Connector 34"/>
          <p:cNvCxnSpPr>
            <a:endCxn id="31" idx="1"/>
          </p:cNvCxnSpPr>
          <p:nvPr/>
        </p:nvCxnSpPr>
        <p:spPr>
          <a:xfrm>
            <a:off x="2889250" y="3914775"/>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32" idx="1"/>
          </p:cNvCxnSpPr>
          <p:nvPr/>
        </p:nvCxnSpPr>
        <p:spPr>
          <a:xfrm>
            <a:off x="2889250" y="4279900"/>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3" idx="1"/>
          </p:cNvCxnSpPr>
          <p:nvPr/>
        </p:nvCxnSpPr>
        <p:spPr>
          <a:xfrm>
            <a:off x="2889250" y="4651375"/>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34" idx="1"/>
          </p:cNvCxnSpPr>
          <p:nvPr/>
        </p:nvCxnSpPr>
        <p:spPr>
          <a:xfrm>
            <a:off x="2889250" y="5016500"/>
            <a:ext cx="965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62375" y="5230813"/>
            <a:ext cx="919163" cy="369887"/>
          </a:xfrm>
          <a:prstGeom prst="rect">
            <a:avLst/>
          </a:prstGeom>
          <a:noFill/>
        </p:spPr>
        <p:txBody>
          <a:bodyPr>
            <a:spAutoFit/>
          </a:bodyPr>
          <a:lstStyle/>
          <a:p>
            <a:pPr>
              <a:defRPr/>
            </a:pPr>
            <a:r>
              <a:rPr lang="en-US" dirty="0">
                <a:solidFill>
                  <a:schemeClr val="accent1">
                    <a:lumMod val="75000"/>
                  </a:schemeClr>
                </a:solidFill>
              </a:rPr>
              <a:t>map</a:t>
            </a:r>
          </a:p>
        </p:txBody>
      </p:sp>
      <p:sp>
        <p:nvSpPr>
          <p:cNvPr id="40" name="TextBox 39"/>
          <p:cNvSpPr txBox="1"/>
          <p:nvPr/>
        </p:nvSpPr>
        <p:spPr>
          <a:xfrm>
            <a:off x="6262688" y="2505075"/>
            <a:ext cx="2114550" cy="369888"/>
          </a:xfrm>
          <a:prstGeom prst="rect">
            <a:avLst/>
          </a:prstGeom>
          <a:noFill/>
        </p:spPr>
        <p:txBody>
          <a:bodyPr>
            <a:spAutoFit/>
          </a:bodyPr>
          <a:lstStyle/>
          <a:p>
            <a:pPr>
              <a:defRPr/>
            </a:pPr>
            <a:r>
              <a:rPr lang="en-US" dirty="0">
                <a:solidFill>
                  <a:schemeClr val="tx2">
                    <a:lumMod val="60000"/>
                    <a:lumOff val="40000"/>
                  </a:schemeClr>
                </a:solidFill>
              </a:rPr>
              <a:t>RDD[(String, Int)]</a:t>
            </a:r>
          </a:p>
        </p:txBody>
      </p:sp>
      <p:grpSp>
        <p:nvGrpSpPr>
          <p:cNvPr id="41" name="Group 40"/>
          <p:cNvGrpSpPr/>
          <p:nvPr/>
        </p:nvGrpSpPr>
        <p:grpSpPr>
          <a:xfrm>
            <a:off x="5512360" y="3830685"/>
            <a:ext cx="648072" cy="1231707"/>
            <a:chOff x="1642340" y="5481950"/>
            <a:chExt cx="648072" cy="1231707"/>
          </a:xfrm>
          <a:solidFill>
            <a:srgbClr val="FFFF00"/>
          </a:solidFill>
        </p:grpSpPr>
        <p:sp>
          <p:nvSpPr>
            <p:cNvPr id="42" name="Rounded Rectangle 41"/>
            <p:cNvSpPr/>
            <p:nvPr/>
          </p:nvSpPr>
          <p:spPr>
            <a:xfrm>
              <a:off x="1642340" y="5481950"/>
              <a:ext cx="648072" cy="1231707"/>
            </a:xfrm>
            <a:prstGeom prst="roundRect">
              <a:avLst/>
            </a:prstGeom>
            <a:grpFill/>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dirty="0"/>
            </a:p>
          </p:txBody>
        </p:sp>
        <p:sp>
          <p:nvSpPr>
            <p:cNvPr id="43" name="Rounded Rectangle 42"/>
            <p:cNvSpPr/>
            <p:nvPr/>
          </p:nvSpPr>
          <p:spPr>
            <a:xfrm>
              <a:off x="1714348" y="5595098"/>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44" name="Rounded Rectangle 43"/>
            <p:cNvSpPr/>
            <p:nvPr/>
          </p:nvSpPr>
          <p:spPr>
            <a:xfrm>
              <a:off x="1714348" y="5965692"/>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sp>
          <p:nvSpPr>
            <p:cNvPr id="45" name="Rounded Rectangle 44"/>
            <p:cNvSpPr/>
            <p:nvPr/>
          </p:nvSpPr>
          <p:spPr>
            <a:xfrm>
              <a:off x="1714348" y="6331590"/>
              <a:ext cx="504056" cy="288032"/>
            </a:xfrm>
            <a:prstGeom prst="roundRect">
              <a:avLst/>
            </a:prstGeom>
            <a:grp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grpSp>
      <p:cxnSp>
        <p:nvCxnSpPr>
          <p:cNvPr id="46" name="Straight Arrow Connector 45"/>
          <p:cNvCxnSpPr>
            <a:stCxn id="31" idx="3"/>
            <a:endCxn id="43" idx="1"/>
          </p:cNvCxnSpPr>
          <p:nvPr/>
        </p:nvCxnSpPr>
        <p:spPr>
          <a:xfrm>
            <a:off x="4357688" y="3914775"/>
            <a:ext cx="1227137" cy="173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42" idx="1"/>
          </p:cNvCxnSpPr>
          <p:nvPr/>
        </p:nvCxnSpPr>
        <p:spPr>
          <a:xfrm>
            <a:off x="4357688" y="3943350"/>
            <a:ext cx="1154112" cy="503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45" idx="1"/>
          </p:cNvCxnSpPr>
          <p:nvPr/>
        </p:nvCxnSpPr>
        <p:spPr>
          <a:xfrm>
            <a:off x="4430713" y="3943350"/>
            <a:ext cx="1154112" cy="881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3"/>
          </p:cNvCxnSpPr>
          <p:nvPr/>
        </p:nvCxnSpPr>
        <p:spPr>
          <a:xfrm flipV="1">
            <a:off x="4357688" y="4087813"/>
            <a:ext cx="1227137" cy="192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3"/>
            <a:endCxn id="42" idx="1"/>
          </p:cNvCxnSpPr>
          <p:nvPr/>
        </p:nvCxnSpPr>
        <p:spPr>
          <a:xfrm>
            <a:off x="4357688" y="4279900"/>
            <a:ext cx="1154112" cy="166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endCxn id="45" idx="1"/>
          </p:cNvCxnSpPr>
          <p:nvPr/>
        </p:nvCxnSpPr>
        <p:spPr>
          <a:xfrm>
            <a:off x="4357688" y="4310063"/>
            <a:ext cx="1227137" cy="514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3" idx="3"/>
          </p:cNvCxnSpPr>
          <p:nvPr/>
        </p:nvCxnSpPr>
        <p:spPr>
          <a:xfrm flipV="1">
            <a:off x="4357688" y="4087813"/>
            <a:ext cx="1154112" cy="56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3"/>
            <a:endCxn id="42" idx="1"/>
          </p:cNvCxnSpPr>
          <p:nvPr/>
        </p:nvCxnSpPr>
        <p:spPr>
          <a:xfrm flipV="1">
            <a:off x="4357688" y="4446588"/>
            <a:ext cx="1154112" cy="204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4357688" y="4667250"/>
            <a:ext cx="1227137" cy="157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3"/>
            <a:endCxn id="43" idx="1"/>
          </p:cNvCxnSpPr>
          <p:nvPr/>
        </p:nvCxnSpPr>
        <p:spPr>
          <a:xfrm flipV="1">
            <a:off x="4357688" y="4087813"/>
            <a:ext cx="1227137" cy="928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42" idx="1"/>
          </p:cNvCxnSpPr>
          <p:nvPr/>
        </p:nvCxnSpPr>
        <p:spPr>
          <a:xfrm flipV="1">
            <a:off x="4357688" y="4446588"/>
            <a:ext cx="1154112" cy="615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4" idx="3"/>
          </p:cNvCxnSpPr>
          <p:nvPr/>
        </p:nvCxnSpPr>
        <p:spPr>
          <a:xfrm flipV="1">
            <a:off x="4357688" y="4802188"/>
            <a:ext cx="1227137" cy="214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006975" y="5119688"/>
            <a:ext cx="1562100" cy="368300"/>
          </a:xfrm>
          <a:prstGeom prst="rect">
            <a:avLst/>
          </a:prstGeom>
          <a:noFill/>
        </p:spPr>
        <p:txBody>
          <a:bodyPr>
            <a:spAutoFit/>
          </a:bodyPr>
          <a:lstStyle/>
          <a:p>
            <a:pPr>
              <a:defRPr/>
            </a:pPr>
            <a:r>
              <a:rPr lang="en-US" dirty="0">
                <a:solidFill>
                  <a:schemeClr val="accent1">
                    <a:lumMod val="75000"/>
                  </a:schemeClr>
                </a:solidFill>
              </a:rPr>
              <a:t>reduceByKey</a:t>
            </a:r>
          </a:p>
        </p:txBody>
      </p:sp>
      <p:sp>
        <p:nvSpPr>
          <p:cNvPr id="59" name="TextBox 58"/>
          <p:cNvSpPr txBox="1"/>
          <p:nvPr/>
        </p:nvSpPr>
        <p:spPr>
          <a:xfrm>
            <a:off x="6257925" y="2865438"/>
            <a:ext cx="2112963" cy="368300"/>
          </a:xfrm>
          <a:prstGeom prst="rect">
            <a:avLst/>
          </a:prstGeom>
          <a:noFill/>
        </p:spPr>
        <p:txBody>
          <a:bodyPr>
            <a:spAutoFit/>
          </a:bodyPr>
          <a:lstStyle/>
          <a:p>
            <a:pPr>
              <a:defRPr/>
            </a:pPr>
            <a:r>
              <a:rPr lang="en-US" dirty="0">
                <a:solidFill>
                  <a:schemeClr val="tx2">
                    <a:lumMod val="60000"/>
                    <a:lumOff val="40000"/>
                  </a:schemeClr>
                </a:solidFill>
              </a:rPr>
              <a:t>Array[(String, Int)]</a:t>
            </a:r>
          </a:p>
        </p:txBody>
      </p:sp>
      <p:sp>
        <p:nvSpPr>
          <p:cNvPr id="60" name="Rounded Rectangle 59"/>
          <p:cNvSpPr/>
          <p:nvPr/>
        </p:nvSpPr>
        <p:spPr>
          <a:xfrm>
            <a:off x="7104063" y="4321175"/>
            <a:ext cx="504825" cy="288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dirty="0"/>
          </a:p>
        </p:txBody>
      </p:sp>
      <p:cxnSp>
        <p:nvCxnSpPr>
          <p:cNvPr id="61" name="Straight Arrow Connector 60"/>
          <p:cNvCxnSpPr>
            <a:stCxn id="44" idx="3"/>
            <a:endCxn id="60" idx="1"/>
          </p:cNvCxnSpPr>
          <p:nvPr/>
        </p:nvCxnSpPr>
        <p:spPr>
          <a:xfrm>
            <a:off x="6088063" y="4457700"/>
            <a:ext cx="1016000" cy="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529388" y="4578350"/>
            <a:ext cx="1398587" cy="369888"/>
          </a:xfrm>
          <a:prstGeom prst="rect">
            <a:avLst/>
          </a:prstGeom>
          <a:noFill/>
        </p:spPr>
        <p:txBody>
          <a:bodyPr>
            <a:spAutoFit/>
          </a:bodyPr>
          <a:lstStyle/>
          <a:p>
            <a:pPr>
              <a:defRPr/>
            </a:pPr>
            <a:r>
              <a:rPr lang="en-US" dirty="0">
                <a:solidFill>
                  <a:schemeClr val="accent1">
                    <a:lumMod val="75000"/>
                  </a:schemeClr>
                </a:solidFill>
              </a:rPr>
              <a:t>collect</a:t>
            </a:r>
          </a:p>
        </p:txBody>
      </p:sp>
      <p:sp>
        <p:nvSpPr>
          <p:cNvPr id="63" name="Rounded Rectangle 62"/>
          <p:cNvSpPr/>
          <p:nvPr/>
        </p:nvSpPr>
        <p:spPr>
          <a:xfrm>
            <a:off x="457200" y="3538538"/>
            <a:ext cx="4530725" cy="2449512"/>
          </a:xfrm>
          <a:prstGeom prst="roundRect">
            <a:avLst/>
          </a:prstGeom>
          <a:noFill/>
          <a:ln>
            <a:prstDash val="sysDash"/>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p>
        </p:txBody>
      </p:sp>
      <p:sp>
        <p:nvSpPr>
          <p:cNvPr id="29740" name="TextBox 63"/>
          <p:cNvSpPr txBox="1">
            <a:spLocks noChangeArrowheads="1"/>
          </p:cNvSpPr>
          <p:nvPr/>
        </p:nvSpPr>
        <p:spPr bwMode="auto">
          <a:xfrm>
            <a:off x="2659063" y="5775325"/>
            <a:ext cx="46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29741" name="TextBox 65"/>
          <p:cNvSpPr txBox="1">
            <a:spLocks noChangeArrowheads="1"/>
          </p:cNvSpPr>
          <p:nvPr/>
        </p:nvSpPr>
        <p:spPr bwMode="auto">
          <a:xfrm>
            <a:off x="2084388" y="5675313"/>
            <a:ext cx="97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Stage 1</a:t>
            </a:r>
          </a:p>
        </p:txBody>
      </p:sp>
      <p:sp>
        <p:nvSpPr>
          <p:cNvPr id="67" name="Rounded Rectangle 66"/>
          <p:cNvSpPr/>
          <p:nvPr/>
        </p:nvSpPr>
        <p:spPr>
          <a:xfrm>
            <a:off x="5005388" y="3500438"/>
            <a:ext cx="3036887" cy="2449512"/>
          </a:xfrm>
          <a:prstGeom prst="roundRect">
            <a:avLst/>
          </a:prstGeom>
          <a:noFill/>
          <a:ln>
            <a:prstDash val="sysDash"/>
          </a:ln>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p>
        </p:txBody>
      </p:sp>
      <p:sp>
        <p:nvSpPr>
          <p:cNvPr id="29743" name="TextBox 67"/>
          <p:cNvSpPr txBox="1">
            <a:spLocks noChangeArrowheads="1"/>
          </p:cNvSpPr>
          <p:nvPr/>
        </p:nvSpPr>
        <p:spPr bwMode="auto">
          <a:xfrm>
            <a:off x="6034088" y="5545138"/>
            <a:ext cx="979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dirty="0"/>
              <a:t>Stage 2</a:t>
            </a:r>
          </a:p>
        </p:txBody>
      </p:sp>
    </p:spTree>
    <p:extLst>
      <p:ext uri="{BB962C8B-B14F-4D97-AF65-F5344CB8AC3E}">
        <p14:creationId xmlns:p14="http://schemas.microsoft.com/office/powerpoint/2010/main" val="327871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t>Supported File Formats</a:t>
            </a:r>
          </a:p>
        </p:txBody>
      </p:sp>
      <p:sp>
        <p:nvSpPr>
          <p:cNvPr id="3" name="Content Placeholder 2"/>
          <p:cNvSpPr>
            <a:spLocks noGrp="1"/>
          </p:cNvSpPr>
          <p:nvPr>
            <p:ph idx="1"/>
          </p:nvPr>
        </p:nvSpPr>
        <p:spPr/>
        <p:txBody>
          <a:bodyPr/>
          <a:lstStyle/>
          <a:p>
            <a:pPr>
              <a:defRPr/>
            </a:pPr>
            <a:r>
              <a:rPr lang="en-US" dirty="0" smtClean="0"/>
              <a:t>Spark makes it simple to load and save data in multiple file formats:</a:t>
            </a:r>
          </a:p>
          <a:p>
            <a:pPr>
              <a:defRPr/>
            </a:pPr>
            <a:endParaRPr lang="en-US" dirty="0"/>
          </a:p>
          <a:p>
            <a:pPr marL="2743200" indent="-2743200">
              <a:buFontTx/>
              <a:buNone/>
              <a:defRPr/>
            </a:pPr>
            <a:r>
              <a:rPr lang="en-US" sz="2000" dirty="0" smtClean="0"/>
              <a:t>Text files	Plain old text files – one record per line</a:t>
            </a:r>
          </a:p>
          <a:p>
            <a:pPr marL="2743200" indent="-2743200">
              <a:buFontTx/>
              <a:buNone/>
              <a:defRPr/>
            </a:pPr>
            <a:r>
              <a:rPr lang="en-US" sz="2000" dirty="0" smtClean="0"/>
              <a:t>JSON	Common text-based format, semistructured, </a:t>
            </a:r>
          </a:p>
          <a:p>
            <a:pPr marL="2743200" indent="-2743200">
              <a:buFontTx/>
              <a:buNone/>
              <a:defRPr/>
            </a:pPr>
            <a:r>
              <a:rPr lang="en-US" sz="2000" dirty="0" smtClean="0"/>
              <a:t>CSV	Comma-separated values, often used with spreadsheets</a:t>
            </a:r>
          </a:p>
          <a:p>
            <a:pPr marL="2743200" indent="-2743200">
              <a:buFontTx/>
              <a:buNone/>
              <a:defRPr/>
            </a:pPr>
            <a:r>
              <a:rPr lang="en-US" sz="2000" dirty="0" smtClean="0"/>
              <a:t>SequenceFiles	a Hadoop format for key/value data</a:t>
            </a:r>
          </a:p>
          <a:p>
            <a:pPr marL="2743200" indent="-2743200">
              <a:buFontTx/>
              <a:buNone/>
              <a:defRPr/>
            </a:pPr>
            <a:r>
              <a:rPr lang="en-US" sz="2000" dirty="0" smtClean="0"/>
              <a:t>Protocol buffers	a fast, space-efficient Multilanguage format</a:t>
            </a:r>
          </a:p>
          <a:p>
            <a:pPr marL="2743200" indent="-2743200">
              <a:buFontTx/>
              <a:buNone/>
              <a:defRPr/>
            </a:pPr>
            <a:r>
              <a:rPr lang="en-US" sz="2000" dirty="0" smtClean="0"/>
              <a:t>Object files	Basically serialized Java classes, but prone to breakage if you change your classes</a:t>
            </a:r>
            <a:endParaRPr lang="en-US" sz="2000" dirty="0"/>
          </a:p>
        </p:txBody>
      </p:sp>
      <p:sp>
        <p:nvSpPr>
          <p:cNvPr id="3072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3E0A5DC-466C-49B3-B9B3-1E5C8EF4E3CE}" type="datetime1">
              <a:rPr lang="en-US" altLang="en-US" sz="1400" smtClean="0"/>
              <a:pPr>
                <a:spcBef>
                  <a:spcPct val="0"/>
                </a:spcBef>
                <a:buFontTx/>
                <a:buNone/>
              </a:pPr>
              <a:t>6/26/2021</a:t>
            </a:fld>
            <a:endParaRPr lang="en-US" altLang="en-US" sz="1400" dirty="0" smtClean="0"/>
          </a:p>
        </p:txBody>
      </p:sp>
      <p:sp>
        <p:nvSpPr>
          <p:cNvPr id="3072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072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0637D733-B0EF-47A9-88B0-07F1947CCBA7}" type="slidenum">
              <a:rPr lang="en-US" altLang="en-US" sz="1400" smtClean="0"/>
              <a:pPr>
                <a:spcBef>
                  <a:spcPct val="0"/>
                </a:spcBef>
                <a:buFontTx/>
                <a:buNone/>
              </a:pPr>
              <a:t>64</a:t>
            </a:fld>
            <a:endParaRPr lang="en-US" altLang="en-US" sz="1400" dirty="0" smtClean="0"/>
          </a:p>
        </p:txBody>
      </p:sp>
    </p:spTree>
    <p:extLst>
      <p:ext uri="{BB962C8B-B14F-4D97-AF65-F5344CB8AC3E}">
        <p14:creationId xmlns:p14="http://schemas.microsoft.com/office/powerpoint/2010/main" val="364904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 - I</a:t>
            </a:r>
            <a:endParaRPr lang="en-US" dirty="0"/>
          </a:p>
        </p:txBody>
      </p:sp>
      <p:sp>
        <p:nvSpPr>
          <p:cNvPr id="3" name="Content Placeholder 2"/>
          <p:cNvSpPr>
            <a:spLocks noGrp="1"/>
          </p:cNvSpPr>
          <p:nvPr>
            <p:ph idx="1"/>
          </p:nvPr>
        </p:nvSpPr>
        <p:spPr>
          <a:xfrm>
            <a:off x="457200" y="1001714"/>
            <a:ext cx="4343400" cy="5200650"/>
          </a:xfrm>
        </p:spPr>
        <p:txBody>
          <a:bodyPr/>
          <a:lstStyle/>
          <a:p>
            <a:r>
              <a:rPr lang="en-US" sz="2000" dirty="0">
                <a:sym typeface="Arial" charset="0"/>
              </a:rPr>
              <a:t>Many important applications must process large streams of live data and provide results in near-real-time</a:t>
            </a:r>
          </a:p>
          <a:p>
            <a:pPr>
              <a:buFont typeface="Wingdings" charset="0"/>
              <a:buChar char="§"/>
              <a:defRPr/>
            </a:pPr>
            <a:r>
              <a:rPr lang="en-US" sz="2000" dirty="0">
                <a:sym typeface="Arial" charset="0"/>
              </a:rPr>
              <a:t>Traditional streaming systems have a event-driven </a:t>
            </a:r>
            <a:r>
              <a:rPr lang="en-US" sz="2000" b="1" dirty="0">
                <a:sym typeface="Arial" charset="0"/>
              </a:rPr>
              <a:t>record-at-a-time</a:t>
            </a:r>
            <a:r>
              <a:rPr lang="en-US" sz="2000" dirty="0">
                <a:sym typeface="Arial" charset="0"/>
              </a:rPr>
              <a:t> processing model</a:t>
            </a:r>
          </a:p>
          <a:p>
            <a:pPr lvl="1">
              <a:buFont typeface="Arial" charset="0"/>
              <a:buChar char="-"/>
              <a:defRPr/>
            </a:pPr>
            <a:r>
              <a:rPr lang="en-US" dirty="0">
                <a:sym typeface="Arial" charset="0"/>
              </a:rPr>
              <a:t>Each node has mutable state</a:t>
            </a:r>
          </a:p>
          <a:p>
            <a:pPr lvl="1">
              <a:buFont typeface="Arial" charset="0"/>
              <a:buChar char="-"/>
              <a:defRPr/>
            </a:pPr>
            <a:r>
              <a:rPr lang="en-US" dirty="0">
                <a:sym typeface="Arial" charset="0"/>
              </a:rPr>
              <a:t>For each record, update state &amp; send new </a:t>
            </a:r>
            <a:r>
              <a:rPr lang="en-US" dirty="0" smtClean="0">
                <a:sym typeface="Arial" charset="0"/>
              </a:rPr>
              <a:t>records</a:t>
            </a:r>
            <a:endParaRPr lang="en-US" dirty="0">
              <a:sym typeface="Arial" charset="0"/>
            </a:endParaRPr>
          </a:p>
          <a:p>
            <a:pPr>
              <a:buFont typeface="Wingdings" charset="0"/>
              <a:buChar char="§"/>
              <a:defRPr/>
            </a:pPr>
            <a:r>
              <a:rPr lang="en-US" sz="2000" dirty="0">
                <a:sym typeface="Arial" charset="0"/>
              </a:rPr>
              <a:t>State is lost if node dies</a:t>
            </a:r>
            <a:r>
              <a:rPr lang="en-US" sz="2000" dirty="0" smtClean="0">
                <a:sym typeface="Arial" charset="0"/>
              </a:rPr>
              <a:t>!</a:t>
            </a:r>
            <a:endParaRPr lang="en-US" sz="2000" dirty="0">
              <a:sym typeface="Arial" charset="0"/>
            </a:endParaRPr>
          </a:p>
          <a:p>
            <a:pPr>
              <a:buFont typeface="Wingdings" charset="0"/>
              <a:buChar char="§"/>
              <a:defRPr/>
            </a:pPr>
            <a:r>
              <a:rPr lang="en-US" sz="2000" dirty="0">
                <a:sym typeface="Arial" charset="0"/>
              </a:rPr>
              <a:t>Making stateful stream processing be fault-tolerant is challenging</a:t>
            </a:r>
          </a:p>
          <a:p>
            <a:endParaRPr lang="en-US" sz="1200"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65</a:t>
            </a:fld>
            <a:endParaRPr lang="en-US" altLang="en-US" dirty="0"/>
          </a:p>
        </p:txBody>
      </p:sp>
      <p:pic>
        <p:nvPicPr>
          <p:cNvPr id="43" name="Picture 42"/>
          <p:cNvPicPr>
            <a:picLocks noChangeAspect="1"/>
          </p:cNvPicPr>
          <p:nvPr/>
        </p:nvPicPr>
        <p:blipFill>
          <a:blip r:embed="rId3"/>
          <a:stretch>
            <a:fillRect/>
          </a:stretch>
        </p:blipFill>
        <p:spPr>
          <a:xfrm>
            <a:off x="4821865" y="1143000"/>
            <a:ext cx="4254795" cy="2813999"/>
          </a:xfrm>
          <a:prstGeom prst="rect">
            <a:avLst/>
          </a:prstGeom>
        </p:spPr>
      </p:pic>
    </p:spTree>
    <p:extLst>
      <p:ext uri="{BB962C8B-B14F-4D97-AF65-F5344CB8AC3E}">
        <p14:creationId xmlns:p14="http://schemas.microsoft.com/office/powerpoint/2010/main" val="3563148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 - </a:t>
            </a:r>
            <a:r>
              <a:rPr lang="en-US" dirty="0" smtClean="0"/>
              <a:t>II</a:t>
            </a:r>
            <a:endParaRPr lang="en-US" dirty="0"/>
          </a:p>
        </p:txBody>
      </p:sp>
      <p:sp>
        <p:nvSpPr>
          <p:cNvPr id="3" name="Content Placeholder 2"/>
          <p:cNvSpPr>
            <a:spLocks noGrp="1"/>
          </p:cNvSpPr>
          <p:nvPr>
            <p:ph idx="1"/>
          </p:nvPr>
        </p:nvSpPr>
        <p:spPr>
          <a:xfrm>
            <a:off x="523875" y="1012031"/>
            <a:ext cx="4124325" cy="5200650"/>
          </a:xfrm>
        </p:spPr>
        <p:txBody>
          <a:bodyPr/>
          <a:lstStyle/>
          <a:p>
            <a:r>
              <a:rPr lang="en-US" dirty="0">
                <a:sym typeface="Arial" charset="0"/>
              </a:rPr>
              <a:t>Run a streaming computation as a </a:t>
            </a:r>
            <a:r>
              <a:rPr lang="en-US" b="1" dirty="0">
                <a:sym typeface="Arial" charset="0"/>
              </a:rPr>
              <a:t>series of very small, deterministic batch jobs</a:t>
            </a:r>
          </a:p>
          <a:p>
            <a:pPr>
              <a:spcBef>
                <a:spcPts val="3600"/>
              </a:spcBef>
              <a:buClr>
                <a:srgbClr val="D11349"/>
              </a:buClr>
              <a:buSzPct val="100000"/>
              <a:buFont typeface="Wingdings" panose="05000000000000000000" pitchFamily="2" charset="2"/>
              <a:buChar char="§"/>
            </a:pPr>
            <a:r>
              <a:rPr lang="en-US" altLang="en-US" dirty="0">
                <a:solidFill>
                  <a:srgbClr val="0C0F20"/>
                </a:solidFill>
                <a:latin typeface="Calibri" panose="020F0502020204030204" pitchFamily="34" charset="0"/>
                <a:cs typeface="Calibri" panose="020F0502020204030204" pitchFamily="34" charset="0"/>
                <a:sym typeface="Arial" panose="020B0604020202020204" pitchFamily="34" charset="0"/>
              </a:rPr>
              <a:t>Batch sizes as low as ½ second, latency ~ 1 second</a:t>
            </a:r>
          </a:p>
          <a:p>
            <a:pPr>
              <a:spcBef>
                <a:spcPts val="3600"/>
              </a:spcBef>
              <a:buClr>
                <a:srgbClr val="D11349"/>
              </a:buClr>
              <a:buSzPct val="100000"/>
              <a:buFont typeface="Wingdings" panose="05000000000000000000" pitchFamily="2" charset="2"/>
              <a:buChar char="§"/>
            </a:pPr>
            <a:r>
              <a:rPr lang="en-US" altLang="en-US" dirty="0">
                <a:solidFill>
                  <a:srgbClr val="0C0F20"/>
                </a:solidFill>
                <a:latin typeface="Calibri" panose="020F0502020204030204" pitchFamily="34" charset="0"/>
                <a:cs typeface="Calibri" panose="020F0502020204030204" pitchFamily="34" charset="0"/>
                <a:sym typeface="Arial" panose="020B0604020202020204" pitchFamily="34" charset="0"/>
              </a:rPr>
              <a:t>Potential for combining batch processing and streaming processing in the same system</a:t>
            </a:r>
          </a:p>
          <a:p>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66</a:t>
            </a:fld>
            <a:endParaRPr lang="en-US" altLang="en-US" dirty="0"/>
          </a:p>
        </p:txBody>
      </p:sp>
      <p:pic>
        <p:nvPicPr>
          <p:cNvPr id="7" name="Picture 6"/>
          <p:cNvPicPr>
            <a:picLocks noChangeAspect="1"/>
          </p:cNvPicPr>
          <p:nvPr/>
        </p:nvPicPr>
        <p:blipFill>
          <a:blip r:embed="rId3"/>
          <a:stretch>
            <a:fillRect/>
          </a:stretch>
        </p:blipFill>
        <p:spPr>
          <a:xfrm>
            <a:off x="4901577" y="1447800"/>
            <a:ext cx="3801172" cy="2743200"/>
          </a:xfrm>
          <a:prstGeom prst="rect">
            <a:avLst/>
          </a:prstGeom>
        </p:spPr>
      </p:pic>
    </p:spTree>
    <p:extLst>
      <p:ext uri="{BB962C8B-B14F-4D97-AF65-F5344CB8AC3E}">
        <p14:creationId xmlns:p14="http://schemas.microsoft.com/office/powerpoint/2010/main" val="3547195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vs. MapReduce</a:t>
            </a:r>
            <a:endParaRPr lang="en-US" dirty="0"/>
          </a:p>
        </p:txBody>
      </p:sp>
      <p:sp>
        <p:nvSpPr>
          <p:cNvPr id="3" name="Content Placeholder 2"/>
          <p:cNvSpPr>
            <a:spLocks noGrp="1"/>
          </p:cNvSpPr>
          <p:nvPr>
            <p:ph idx="1"/>
          </p:nvPr>
        </p:nvSpPr>
        <p:spPr/>
        <p:txBody>
          <a:bodyPr/>
          <a:lstStyle/>
          <a:p>
            <a:r>
              <a:rPr lang="en-US" altLang="en-US" dirty="0">
                <a:ea typeface="ＭＳ Ｐゴシック" panose="020B0600070205080204" pitchFamily="34" charset="-128"/>
              </a:rPr>
              <a:t>Performance: Spark normally faster but with caveats</a:t>
            </a:r>
          </a:p>
          <a:p>
            <a:pPr lvl="1"/>
            <a:r>
              <a:rPr lang="en-US" altLang="en-US" dirty="0">
                <a:ea typeface="ＭＳ Ｐゴシック" panose="020B0600070205080204" pitchFamily="34" charset="-128"/>
              </a:rPr>
              <a:t>Spark can process data in-memory; Hadoop MapReduce persists back to the disk after a map or reduce action</a:t>
            </a:r>
          </a:p>
          <a:p>
            <a:pPr lvl="1"/>
            <a:r>
              <a:rPr lang="en-US" altLang="en-US" dirty="0">
                <a:ea typeface="ＭＳ Ｐゴシック" panose="020B0600070205080204" pitchFamily="34" charset="-128"/>
              </a:rPr>
              <a:t>Spark generally outperforms MapReduce, but it often needs </a:t>
            </a:r>
            <a:r>
              <a:rPr lang="en-US" altLang="en-US" u="sng" dirty="0">
                <a:ea typeface="ＭＳ Ｐゴシック" panose="020B0600070205080204" pitchFamily="34" charset="-128"/>
              </a:rPr>
              <a:t>lots of memory</a:t>
            </a:r>
            <a:r>
              <a:rPr lang="en-US" altLang="en-US" dirty="0">
                <a:ea typeface="ＭＳ Ｐゴシック" panose="020B0600070205080204" pitchFamily="34" charset="-128"/>
              </a:rPr>
              <a:t> to do well; if there are other resource-demanding services or can’t fit in memory, Spark degrades</a:t>
            </a:r>
          </a:p>
          <a:p>
            <a:pPr lvl="1"/>
            <a:r>
              <a:rPr lang="en-US" altLang="en-US" dirty="0">
                <a:ea typeface="ＭＳ Ｐゴシック" panose="020B0600070205080204" pitchFamily="34" charset="-128"/>
              </a:rPr>
              <a:t>MapReduce easily runs alongside other services with minor performance differences, &amp; works well with the 1-pass jobs it was designed for</a:t>
            </a:r>
          </a:p>
          <a:p>
            <a:r>
              <a:rPr lang="en-US" altLang="en-US" dirty="0">
                <a:ea typeface="ＭＳ Ｐゴシック" panose="020B0600070205080204" pitchFamily="34" charset="-128"/>
              </a:rPr>
              <a:t>Ease of use: Spark is easier to program</a:t>
            </a:r>
          </a:p>
          <a:p>
            <a:r>
              <a:rPr lang="en-US" altLang="en-US" dirty="0">
                <a:ea typeface="ＭＳ Ｐゴシック" panose="020B0600070205080204" pitchFamily="34" charset="-128"/>
              </a:rPr>
              <a:t>Data processing: Spark more general</a:t>
            </a:r>
          </a:p>
          <a:p>
            <a:r>
              <a:rPr lang="en-US" altLang="en-US" dirty="0">
                <a:ea typeface="ＭＳ Ｐゴシック" panose="020B0600070205080204" pitchFamily="34" charset="-128"/>
              </a:rPr>
              <a:t>Maturity: Spark maturing, Hadoop MapReduce mature</a:t>
            </a:r>
          </a:p>
          <a:p>
            <a:pPr marL="0" indent="0">
              <a:buNone/>
            </a:pPr>
            <a:endParaRPr lang="en-US" dirty="0" smtClean="0"/>
          </a:p>
          <a:p>
            <a:pPr>
              <a:spcBef>
                <a:spcPct val="0"/>
              </a:spcBef>
              <a:buSzTx/>
              <a:buFontTx/>
              <a:buNone/>
            </a:pPr>
            <a:r>
              <a:rPr lang="en-US" altLang="en-US" sz="1400" dirty="0">
                <a:latin typeface="Arial" panose="020B0604020202020204" pitchFamily="34" charset="0"/>
              </a:rPr>
              <a:t>“Spark vs. Hadoop MapReduce” by Saggi Neumann (November 24, 2014)</a:t>
            </a:r>
          </a:p>
          <a:p>
            <a:pPr>
              <a:spcBef>
                <a:spcPct val="0"/>
              </a:spcBef>
              <a:buSzTx/>
              <a:buFontTx/>
              <a:buNone/>
            </a:pPr>
            <a:r>
              <a:rPr lang="en-US" altLang="en-US" sz="1400" dirty="0">
                <a:latin typeface="Arial" panose="020B0604020202020204" pitchFamily="34" charset="0"/>
              </a:rPr>
              <a:t>https://www.xplenty.com/blog/2014/11/apache-spark-vs-hadoop-mapreduce/</a:t>
            </a:r>
          </a:p>
          <a:p>
            <a:pPr marL="0" indent="0">
              <a:buNone/>
            </a:pPr>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67</a:t>
            </a:fld>
            <a:endParaRPr lang="en-US" altLang="en-US" dirty="0"/>
          </a:p>
        </p:txBody>
      </p:sp>
    </p:spTree>
    <p:extLst>
      <p:ext uri="{BB962C8B-B14F-4D97-AF65-F5344CB8AC3E}">
        <p14:creationId xmlns:p14="http://schemas.microsoft.com/office/powerpoint/2010/main" val="11791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smtClean="0"/>
              <a:t>Scala In Depth</a:t>
            </a:r>
          </a:p>
        </p:txBody>
      </p:sp>
      <p:sp>
        <p:nvSpPr>
          <p:cNvPr id="49155"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78C06454-9129-46BC-98F9-FC81789A9429}" type="datetime1">
              <a:rPr lang="en-US" altLang="en-US" sz="1400" smtClean="0"/>
              <a:pPr>
                <a:spcBef>
                  <a:spcPct val="0"/>
                </a:spcBef>
                <a:buFontTx/>
                <a:buNone/>
              </a:pPr>
              <a:t>6/26/2021</a:t>
            </a:fld>
            <a:endParaRPr lang="en-US" altLang="en-US" sz="1400" dirty="0" smtClean="0"/>
          </a:p>
        </p:txBody>
      </p:sp>
      <p:sp>
        <p:nvSpPr>
          <p:cNvPr id="49156"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9157"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286876B6-82A9-41D7-88F7-4A4DF365ED85}" type="slidenum">
              <a:rPr lang="en-US" altLang="en-US" sz="1400" smtClean="0"/>
              <a:pPr>
                <a:spcBef>
                  <a:spcPct val="0"/>
                </a:spcBef>
                <a:buFontTx/>
                <a:buNone/>
              </a:pPr>
              <a:t>68</a:t>
            </a:fld>
            <a:endParaRPr lang="en-US" altLang="en-US" sz="1400" dirty="0" smtClean="0"/>
          </a:p>
        </p:txBody>
      </p:sp>
      <p:pic>
        <p:nvPicPr>
          <p:cNvPr id="4915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5213" y="1039813"/>
            <a:ext cx="4473575" cy="515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770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the Right Tool for the Task</a:t>
            </a:r>
            <a:endParaRPr lang="en-US" dirty="0"/>
          </a:p>
        </p:txBody>
      </p:sp>
      <p:sp>
        <p:nvSpPr>
          <p:cNvPr id="3" name="Content Placeholder 2"/>
          <p:cNvSpPr>
            <a:spLocks noGrp="1"/>
          </p:cNvSpPr>
          <p:nvPr>
            <p:ph idx="1"/>
          </p:nvPr>
        </p:nvSpPr>
        <p:spPr/>
        <p:txBody>
          <a:bodyPr/>
          <a:lstStyle/>
          <a:p>
            <a:pPr>
              <a:defRPr/>
            </a:pPr>
            <a:r>
              <a:rPr lang="en-US" sz="2000" dirty="0">
                <a:ea typeface="ＭＳ Ｐゴシック" charset="-128"/>
              </a:rPr>
              <a:t>Solving human problems using limited resources is </a:t>
            </a:r>
            <a:r>
              <a:rPr lang="en-US" sz="2000" i="1" dirty="0">
                <a:ea typeface="ＭＳ Ｐゴシック" charset="-128"/>
              </a:rPr>
              <a:t>engineering</a:t>
            </a:r>
            <a:endParaRPr lang="en-US" sz="2000" dirty="0">
              <a:ea typeface="ＭＳ Ｐゴシック" charset="-128"/>
            </a:endParaRPr>
          </a:p>
          <a:p>
            <a:pPr lvl="1">
              <a:defRPr/>
            </a:pPr>
            <a:r>
              <a:rPr lang="en-US" sz="1800" dirty="0">
                <a:ea typeface="ＭＳ Ｐゴシック" charset="-128"/>
              </a:rPr>
              <a:t>Necessarily involves </a:t>
            </a:r>
            <a:r>
              <a:rPr lang="en-US" sz="1800" i="1" dirty="0">
                <a:ea typeface="ＭＳ Ｐゴシック" charset="-128"/>
              </a:rPr>
              <a:t>trade-offs</a:t>
            </a:r>
            <a:endParaRPr lang="en-US" sz="1800" dirty="0">
              <a:ea typeface="ＭＳ Ｐゴシック" charset="-128"/>
            </a:endParaRPr>
          </a:p>
          <a:p>
            <a:pPr lvl="1">
              <a:defRPr/>
            </a:pPr>
            <a:r>
              <a:rPr lang="en-US" sz="1800" dirty="0">
                <a:ea typeface="ＭＳ Ｐゴシック" charset="-128"/>
              </a:rPr>
              <a:t>Trade-off decisions should be made wisely</a:t>
            </a:r>
          </a:p>
          <a:p>
            <a:pPr lvl="1">
              <a:defRPr/>
            </a:pPr>
            <a:r>
              <a:rPr lang="en-US" sz="1800" dirty="0">
                <a:ea typeface="ＭＳ Ｐゴシック" charset="-128"/>
              </a:rPr>
              <a:t>Cargo cult engineering is </a:t>
            </a:r>
            <a:r>
              <a:rPr lang="en-US" sz="1800" b="1" i="1" dirty="0">
                <a:ea typeface="ＭＳ Ｐゴシック" charset="-128"/>
              </a:rPr>
              <a:t>unwise</a:t>
            </a:r>
          </a:p>
          <a:p>
            <a:r>
              <a:rPr lang="en-US" sz="2000" dirty="0" smtClean="0"/>
              <a:t>Some Big Data Considerations:</a:t>
            </a:r>
          </a:p>
          <a:p>
            <a:pPr lvl="1">
              <a:defRPr/>
            </a:pPr>
            <a:r>
              <a:rPr lang="en-US" sz="1800" dirty="0">
                <a:ea typeface="ＭＳ Ｐゴシック" charset="-128"/>
              </a:rPr>
              <a:t>Prematurely designing systems “for scale” is just another instance of premature optimization…</a:t>
            </a:r>
          </a:p>
          <a:p>
            <a:pPr lvl="1">
              <a:defRPr/>
            </a:pPr>
            <a:r>
              <a:rPr lang="en-US" sz="1800" dirty="0">
                <a:ea typeface="ＭＳ Ｐゴシック" charset="-128"/>
              </a:rPr>
              <a:t>We do not need a distributed file system, Postgres will do. …</a:t>
            </a:r>
          </a:p>
          <a:p>
            <a:pPr lvl="1">
              <a:defRPr/>
            </a:pPr>
            <a:r>
              <a:rPr lang="en-US" sz="1800" dirty="0">
                <a:ea typeface="ＭＳ Ｐゴシック" charset="-128"/>
              </a:rPr>
              <a:t>We do not need a distributed compute </a:t>
            </a:r>
            <a:r>
              <a:rPr lang="en-US" sz="1800" dirty="0" smtClean="0">
                <a:ea typeface="ＭＳ Ｐゴシック" charset="-128"/>
              </a:rPr>
              <a:t>cluster; </a:t>
            </a:r>
            <a:r>
              <a:rPr lang="en-US" sz="1800" dirty="0">
                <a:ea typeface="ＭＳ Ｐゴシック" charset="-128"/>
              </a:rPr>
              <a:t>a horizontally sharded compute system will do</a:t>
            </a:r>
            <a:r>
              <a:rPr lang="en-US" sz="1800" dirty="0" smtClean="0">
                <a:ea typeface="ＭＳ Ｐゴシック" charset="-128"/>
              </a:rPr>
              <a:t>.</a:t>
            </a:r>
            <a:endParaRPr lang="en-US" sz="1800" dirty="0">
              <a:ea typeface="ＭＳ Ｐゴシック" charset="-128"/>
            </a:endParaRPr>
          </a:p>
          <a:p>
            <a:r>
              <a:rPr lang="en-US" altLang="en-US" dirty="0"/>
              <a:t>Do not choose a technology because it’s the “newest/latest thing” (fad-based engineering) or “this will scale far beyond my needs” (overengineering)</a:t>
            </a:r>
          </a:p>
          <a:p>
            <a:pPr marL="0" indent="0">
              <a:buNone/>
            </a:pP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69</a:t>
            </a:fld>
            <a:endParaRPr lang="en-US" altLang="en-US" dirty="0"/>
          </a:p>
        </p:txBody>
      </p:sp>
    </p:spTree>
    <p:extLst>
      <p:ext uri="{BB962C8B-B14F-4D97-AF65-F5344CB8AC3E}">
        <p14:creationId xmlns:p14="http://schemas.microsoft.com/office/powerpoint/2010/main" val="391904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ltLang="en-US" dirty="0" smtClean="0"/>
              <a:t>Hadoop Concepts</a:t>
            </a:r>
          </a:p>
        </p:txBody>
      </p:sp>
      <p:sp>
        <p:nvSpPr>
          <p:cNvPr id="53251" name="Rectangle 3"/>
          <p:cNvSpPr>
            <a:spLocks noGrp="1" noChangeArrowheads="1"/>
          </p:cNvSpPr>
          <p:nvPr>
            <p:ph type="body" idx="1"/>
          </p:nvPr>
        </p:nvSpPr>
        <p:spPr/>
        <p:txBody>
          <a:bodyPr/>
          <a:lstStyle/>
          <a:p>
            <a:pPr eaLnBrk="1" hangingPunct="1">
              <a:lnSpc>
                <a:spcPct val="80000"/>
              </a:lnSpc>
              <a:buFont typeface="Wingdings 2" panose="05020102010507070707" pitchFamily="18" charset="2"/>
              <a:buChar char=""/>
            </a:pPr>
            <a:r>
              <a:rPr lang="en-US" altLang="en-US" sz="2000" dirty="0" smtClean="0"/>
              <a:t>A Hadoop cluster consists of</a:t>
            </a:r>
          </a:p>
          <a:p>
            <a:pPr lvl="1" eaLnBrk="1" hangingPunct="1">
              <a:lnSpc>
                <a:spcPct val="80000"/>
              </a:lnSpc>
              <a:buFont typeface="Wingdings 2" panose="05020102010507070707" pitchFamily="18" charset="2"/>
              <a:buChar char=""/>
            </a:pPr>
            <a:r>
              <a:rPr lang="en-US" altLang="en-US" sz="1800" dirty="0" smtClean="0"/>
              <a:t>A single </a:t>
            </a:r>
            <a:r>
              <a:rPr lang="en-US" altLang="en-US" sz="1800" i="1" dirty="0" smtClean="0"/>
              <a:t>Name Node</a:t>
            </a:r>
            <a:r>
              <a:rPr lang="en-US" altLang="en-US" sz="1800" dirty="0" smtClean="0"/>
              <a:t>, a master server that manages the file system namespace and regulates access to files by clients.</a:t>
            </a:r>
          </a:p>
          <a:p>
            <a:pPr lvl="1" eaLnBrk="1" hangingPunct="1">
              <a:lnSpc>
                <a:spcPct val="80000"/>
              </a:lnSpc>
              <a:buFont typeface="Wingdings 2" panose="05020102010507070707" pitchFamily="18" charset="2"/>
              <a:buChar char=""/>
            </a:pPr>
            <a:r>
              <a:rPr lang="en-US" altLang="en-US" sz="1800" dirty="0" smtClean="0"/>
              <a:t>1 to N </a:t>
            </a:r>
            <a:r>
              <a:rPr lang="en-US" altLang="en-US" sz="1800" i="1" dirty="0" smtClean="0"/>
              <a:t>Data Nodes (N = a very large integer)</a:t>
            </a:r>
            <a:endParaRPr lang="en-US" altLang="en-US" sz="1800" dirty="0" smtClean="0"/>
          </a:p>
          <a:p>
            <a:pPr lvl="1" eaLnBrk="1" hangingPunct="1">
              <a:lnSpc>
                <a:spcPct val="80000"/>
              </a:lnSpc>
              <a:buFont typeface="Wingdings 2" panose="05020102010507070707" pitchFamily="18" charset="2"/>
              <a:buChar char=""/>
            </a:pPr>
            <a:r>
              <a:rPr lang="en-US" altLang="en-US" sz="1800" dirty="0" smtClean="0"/>
              <a:t>The Data Nodes manage storage attached to the nodes.</a:t>
            </a:r>
          </a:p>
          <a:p>
            <a:pPr eaLnBrk="1" hangingPunct="1">
              <a:lnSpc>
                <a:spcPct val="80000"/>
              </a:lnSpc>
              <a:buFont typeface="Wingdings 2" panose="05020102010507070707" pitchFamily="18" charset="2"/>
              <a:buChar char=""/>
            </a:pPr>
            <a:r>
              <a:rPr lang="en-US" altLang="en-US" sz="2000" dirty="0" smtClean="0"/>
              <a:t>HDFS supports a file system namespace that allows user data to be stored in files.</a:t>
            </a:r>
          </a:p>
          <a:p>
            <a:pPr lvl="1" eaLnBrk="1" hangingPunct="1">
              <a:lnSpc>
                <a:spcPct val="80000"/>
              </a:lnSpc>
              <a:buFont typeface="Wingdings 2" panose="05020102010507070707" pitchFamily="18" charset="2"/>
              <a:buChar char=""/>
            </a:pPr>
            <a:r>
              <a:rPr lang="en-US" altLang="en-US" sz="1800" dirty="0" smtClean="0"/>
              <a:t>A file is split into one or more blocks</a:t>
            </a:r>
          </a:p>
          <a:p>
            <a:pPr lvl="1" eaLnBrk="1" hangingPunct="1">
              <a:lnSpc>
                <a:spcPct val="80000"/>
              </a:lnSpc>
              <a:buFont typeface="Wingdings 2" panose="05020102010507070707" pitchFamily="18" charset="2"/>
              <a:buChar char=""/>
            </a:pPr>
            <a:r>
              <a:rPr lang="en-US" altLang="en-US" sz="1800" dirty="0" smtClean="0"/>
              <a:t>Sets of blocks are stored in Data Nodes.</a:t>
            </a:r>
          </a:p>
          <a:p>
            <a:pPr lvl="1" eaLnBrk="1" hangingPunct="1">
              <a:lnSpc>
                <a:spcPct val="80000"/>
              </a:lnSpc>
              <a:buFont typeface="Wingdings 2" panose="05020102010507070707" pitchFamily="18" charset="2"/>
              <a:buChar char=""/>
            </a:pPr>
            <a:r>
              <a:rPr lang="en-US" altLang="en-US" sz="1800" dirty="0" smtClean="0"/>
              <a:t>All blocks in the file except the last one are of the same size.</a:t>
            </a:r>
          </a:p>
          <a:p>
            <a:pPr eaLnBrk="1" hangingPunct="1">
              <a:lnSpc>
                <a:spcPct val="80000"/>
              </a:lnSpc>
              <a:buFont typeface="Wingdings 2" panose="05020102010507070707" pitchFamily="18" charset="2"/>
              <a:buChar char=""/>
            </a:pPr>
            <a:r>
              <a:rPr lang="en-US" altLang="en-US" sz="2000" dirty="0" smtClean="0"/>
              <a:t>Data Node: serves read and write requests, performs block creation, deletion, and replication upon instruction from Name Node.</a:t>
            </a:r>
          </a:p>
          <a:p>
            <a:pPr eaLnBrk="1" hangingPunct="1"/>
            <a:r>
              <a:rPr lang="en-US" altLang="en-US" sz="2000" dirty="0" smtClean="0"/>
              <a:t>Best utilized for</a:t>
            </a:r>
          </a:p>
          <a:p>
            <a:pPr lvl="1" eaLnBrk="1" hangingPunct="1"/>
            <a:r>
              <a:rPr lang="en-US" altLang="en-US" sz="1800" dirty="0" smtClean="0"/>
              <a:t>Large scale batch analytics</a:t>
            </a:r>
          </a:p>
          <a:p>
            <a:pPr lvl="1" eaLnBrk="1" hangingPunct="1"/>
            <a:r>
              <a:rPr lang="en-US" altLang="en-US" sz="1800" dirty="0" smtClean="0"/>
              <a:t>Unstructured or semistructured data; Flat files</a:t>
            </a:r>
          </a:p>
          <a:p>
            <a:pPr lvl="1" eaLnBrk="1" hangingPunct="1"/>
            <a:r>
              <a:rPr lang="en-US" altLang="en-US" sz="1800" dirty="0" smtClean="0"/>
              <a:t>Streaming data</a:t>
            </a:r>
          </a:p>
        </p:txBody>
      </p:sp>
      <p:sp>
        <p:nvSpPr>
          <p:cNvPr id="5325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AC81E055-E403-4C64-9F13-7AEE71D2CA0D}" type="slidenum">
              <a:rPr lang="en-US" altLang="en-US" sz="1400" smtClean="0"/>
              <a:pPr>
                <a:spcBef>
                  <a:spcPct val="0"/>
                </a:spcBef>
                <a:buFontTx/>
                <a:buNone/>
              </a:pPr>
              <a:t>7</a:t>
            </a:fld>
            <a:endParaRPr lang="en-US" altLang="en-US" sz="1400" dirty="0" smtClean="0"/>
          </a:p>
        </p:txBody>
      </p:sp>
      <p:sp>
        <p:nvSpPr>
          <p:cNvPr id="53253"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53254" name="Date Placeholder 1"/>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400" dirty="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en-US" dirty="0" smtClean="0"/>
              <a:t>References</a:t>
            </a:r>
          </a:p>
        </p:txBody>
      </p:sp>
      <p:sp>
        <p:nvSpPr>
          <p:cNvPr id="75779" name="Rectangle 3"/>
          <p:cNvSpPr>
            <a:spLocks noGrp="1" noChangeArrowheads="1"/>
          </p:cNvSpPr>
          <p:nvPr>
            <p:ph type="body" idx="1"/>
          </p:nvPr>
        </p:nvSpPr>
        <p:spPr/>
        <p:txBody>
          <a:bodyPr/>
          <a:lstStyle/>
          <a:p>
            <a:pPr eaLnBrk="1" hangingPunct="1"/>
            <a:r>
              <a:rPr lang="en-US" altLang="en-US" sz="1800" dirty="0" smtClean="0"/>
              <a:t>Dean, J. and S. Ghemawat. 2008. </a:t>
            </a:r>
            <a:r>
              <a:rPr lang="en-US" altLang="en-US" sz="1800" b="1" dirty="0" smtClean="0"/>
              <a:t>MapReduce: simplified data processing on large clusters.</a:t>
            </a:r>
            <a:r>
              <a:rPr lang="en-US" altLang="en-US" sz="1800" dirty="0" smtClean="0"/>
              <a:t> </a:t>
            </a:r>
            <a:r>
              <a:rPr lang="en-US" altLang="en-US" sz="1800" i="1" dirty="0" smtClean="0"/>
              <a:t>Communications of ACM</a:t>
            </a:r>
            <a:r>
              <a:rPr lang="en-US" altLang="en-US" sz="1800" dirty="0" smtClean="0"/>
              <a:t> 51(1):107-113</a:t>
            </a:r>
          </a:p>
          <a:p>
            <a:pPr eaLnBrk="1" hangingPunct="1"/>
            <a:r>
              <a:rPr lang="en-US" altLang="en-US" sz="1800" dirty="0" smtClean="0"/>
              <a:t>See Technical Books on Blackboard</a:t>
            </a:r>
          </a:p>
          <a:p>
            <a:pPr eaLnBrk="1" hangingPunct="1">
              <a:buClr>
                <a:srgbClr val="000000"/>
              </a:buClr>
              <a:buSzPct val="167000"/>
            </a:pPr>
            <a:r>
              <a:rPr lang="en-US" altLang="en-US" sz="1800" dirty="0" smtClean="0"/>
              <a:t>“MapReduce” White paper, written by Jeffrey Dean and Sanjay Ghemawat, google researchers in 2004 - </a:t>
            </a:r>
            <a:r>
              <a:rPr lang="en-US" altLang="en-US" sz="1800" u="sng" dirty="0" smtClean="0">
                <a:solidFill>
                  <a:schemeClr val="hlink"/>
                </a:solidFill>
                <a:hlinkClick r:id="rId3"/>
              </a:rPr>
              <a:t>http://static.googleusercontent.com/media/research.google.com/en/us/archive/mapreduce-osdi04.pdf</a:t>
            </a:r>
          </a:p>
          <a:p>
            <a:pPr eaLnBrk="1" hangingPunct="1">
              <a:buClr>
                <a:srgbClr val="000000"/>
              </a:buClr>
              <a:buSzPct val="167000"/>
            </a:pPr>
            <a:r>
              <a:rPr lang="en-US" altLang="en-US" sz="1800" dirty="0" smtClean="0"/>
              <a:t>“BigTable” White paper, written by google researchers in 2006 - </a:t>
            </a:r>
            <a:r>
              <a:rPr lang="en-US" altLang="en-US" sz="1800" u="sng" dirty="0" smtClean="0">
                <a:solidFill>
                  <a:schemeClr val="hlink"/>
                </a:solidFill>
                <a:hlinkClick r:id="rId4"/>
              </a:rPr>
              <a:t>http://static.googleusercontent.com/media/research.google.com/en/us/archive/bigtable-osdi06.pdf</a:t>
            </a:r>
          </a:p>
          <a:p>
            <a:pPr eaLnBrk="1" hangingPunct="1">
              <a:buClr>
                <a:srgbClr val="000000"/>
              </a:buClr>
              <a:buSzPct val="167000"/>
            </a:pPr>
            <a:r>
              <a:rPr lang="en-US" altLang="en-US" sz="1800" dirty="0" smtClean="0"/>
              <a:t>Apache Foundation took Yahoo’s version of MapReduce, now found at: </a:t>
            </a:r>
            <a:r>
              <a:rPr lang="en-US" altLang="en-US" sz="1800" u="sng" dirty="0" smtClean="0">
                <a:solidFill>
                  <a:schemeClr val="hlink"/>
                </a:solidFill>
                <a:hlinkClick r:id="rId5"/>
              </a:rPr>
              <a:t>http://hadoop.apache.org</a:t>
            </a:r>
            <a:endParaRPr lang="en-US" altLang="en-US" sz="1800" u="sng" dirty="0" smtClean="0">
              <a:solidFill>
                <a:schemeClr val="hlink"/>
              </a:solidFill>
            </a:endParaRPr>
          </a:p>
          <a:p>
            <a:pPr eaLnBrk="1" hangingPunct="1">
              <a:buClr>
                <a:srgbClr val="000000"/>
              </a:buClr>
              <a:buSzPct val="167000"/>
            </a:pPr>
            <a:r>
              <a:rPr lang="en-US" altLang="en-US" sz="1800" u="sng" dirty="0" smtClean="0"/>
              <a:t>See the books in Technical Books on Blackboard</a:t>
            </a:r>
          </a:p>
        </p:txBody>
      </p:sp>
      <p:sp>
        <p:nvSpPr>
          <p:cNvPr id="75780"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0567CA0F-6EA8-484A-B56B-D3755A9631F2}" type="slidenum">
              <a:rPr lang="en-US" altLang="en-US" sz="1400" smtClean="0"/>
              <a:pPr>
                <a:spcBef>
                  <a:spcPct val="0"/>
                </a:spcBef>
                <a:buFontTx/>
                <a:buNone/>
              </a:pPr>
              <a:t>70</a:t>
            </a:fld>
            <a:endParaRPr lang="en-US" altLang="en-US" sz="1400" dirty="0" smtClean="0"/>
          </a:p>
        </p:txBody>
      </p:sp>
      <p:sp>
        <p:nvSpPr>
          <p:cNvPr id="75781"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r>
              <a:rPr lang="en-US" dirty="0" smtClean="0"/>
              <a:t>Additional Material</a:t>
            </a:r>
            <a:endParaRPr lang="en-US" dirty="0"/>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71</a:t>
            </a:fld>
            <a:endParaRPr lang="en-US" altLang="en-US" dirty="0"/>
          </a:p>
        </p:txBody>
      </p:sp>
    </p:spTree>
    <p:extLst>
      <p:ext uri="{BB962C8B-B14F-4D97-AF65-F5344CB8AC3E}">
        <p14:creationId xmlns:p14="http://schemas.microsoft.com/office/powerpoint/2010/main" val="2431027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Another Example - III</a:t>
            </a:r>
          </a:p>
        </p:txBody>
      </p:sp>
      <p:sp>
        <p:nvSpPr>
          <p:cNvPr id="35843" name="Content Placeholder 2"/>
          <p:cNvSpPr>
            <a:spLocks noGrp="1"/>
          </p:cNvSpPr>
          <p:nvPr>
            <p:ph idx="1"/>
          </p:nvPr>
        </p:nvSpPr>
        <p:spPr>
          <a:xfrm>
            <a:off x="457200" y="1066800"/>
            <a:ext cx="8229600" cy="685800"/>
          </a:xfrm>
        </p:spPr>
        <p:txBody>
          <a:bodyPr/>
          <a:lstStyle/>
          <a:p>
            <a:r>
              <a:rPr lang="en-US" altLang="en-US" sz="1800" dirty="0" smtClean="0"/>
              <a:t>Apply the map query to the set of documents that we have, producing this output:</a:t>
            </a:r>
          </a:p>
        </p:txBody>
      </p:sp>
      <p:sp>
        <p:nvSpPr>
          <p:cNvPr id="3584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061FE88-B7CF-46E0-A3DE-E086B93D0331}" type="datetime1">
              <a:rPr lang="en-US" altLang="en-US" sz="1400" smtClean="0"/>
              <a:pPr>
                <a:spcBef>
                  <a:spcPct val="0"/>
                </a:spcBef>
                <a:buFontTx/>
                <a:buNone/>
              </a:pPr>
              <a:t>6/26/2021</a:t>
            </a:fld>
            <a:endParaRPr lang="en-US" altLang="en-US" sz="1400" dirty="0" smtClean="0"/>
          </a:p>
        </p:txBody>
      </p:sp>
      <p:sp>
        <p:nvSpPr>
          <p:cNvPr id="3584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584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02F09F5A-1E49-40FB-832B-A1A293642E4E}" type="slidenum">
              <a:rPr lang="en-US" altLang="en-US" sz="1400" smtClean="0"/>
              <a:pPr>
                <a:spcBef>
                  <a:spcPct val="0"/>
                </a:spcBef>
                <a:buFontTx/>
                <a:buNone/>
              </a:pPr>
              <a:t>72</a:t>
            </a:fld>
            <a:endParaRPr lang="en-US" altLang="en-US" sz="1400" dirty="0" smtClean="0"/>
          </a:p>
        </p:txBody>
      </p:sp>
      <p:pic>
        <p:nvPicPr>
          <p:cNvPr id="35847"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739900"/>
            <a:ext cx="81248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TextBox 9"/>
          <p:cNvSpPr txBox="1">
            <a:spLocks noChangeArrowheads="1"/>
          </p:cNvSpPr>
          <p:nvPr/>
        </p:nvSpPr>
        <p:spPr bwMode="auto">
          <a:xfrm>
            <a:off x="576263" y="5849938"/>
            <a:ext cx="519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dirty="0"/>
              <a:t>Oren Eini, https://ayende.com/blog/4435/map-reduce-a-visual-explanation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smtClean="0"/>
              <a:t>Another Example - IV</a:t>
            </a:r>
          </a:p>
        </p:txBody>
      </p:sp>
      <p:sp>
        <p:nvSpPr>
          <p:cNvPr id="3" name="Content Placeholder 2"/>
          <p:cNvSpPr>
            <a:spLocks noGrp="1"/>
          </p:cNvSpPr>
          <p:nvPr>
            <p:ph idx="1"/>
          </p:nvPr>
        </p:nvSpPr>
        <p:spPr>
          <a:xfrm>
            <a:off x="457200" y="1066800"/>
            <a:ext cx="8229600" cy="914400"/>
          </a:xfrm>
        </p:spPr>
        <p:txBody>
          <a:bodyPr/>
          <a:lstStyle/>
          <a:p>
            <a:pPr>
              <a:defRPr/>
            </a:pPr>
            <a:r>
              <a:rPr lang="en-US" sz="1800" dirty="0" smtClean="0"/>
              <a:t>Reduce the results</a:t>
            </a:r>
          </a:p>
          <a:p>
            <a:pPr>
              <a:defRPr/>
            </a:pPr>
            <a:r>
              <a:rPr lang="en-US" sz="1800" dirty="0" smtClean="0"/>
              <a:t>Assume the output of the first step was divided into groups of 3 (so 4 groups overall)</a:t>
            </a:r>
          </a:p>
          <a:p>
            <a:pPr>
              <a:defRPr/>
            </a:pPr>
            <a:endParaRPr lang="en-US" sz="1800" dirty="0" smtClean="0"/>
          </a:p>
          <a:p>
            <a:pPr marL="0" indent="0">
              <a:buFontTx/>
              <a:buNone/>
              <a:defRPr/>
            </a:pPr>
            <a:r>
              <a:rPr lang="en-US" sz="1800" b="1" dirty="0" smtClean="0">
                <a:solidFill>
                  <a:srgbClr val="FF0000"/>
                </a:solidFill>
              </a:rPr>
              <a:t>for every batch,</a:t>
            </a:r>
          </a:p>
          <a:p>
            <a:pPr marL="0" indent="0">
              <a:buFontTx/>
              <a:buNone/>
              <a:defRPr/>
            </a:pPr>
            <a:r>
              <a:rPr lang="en-US" sz="1800" b="1" dirty="0" smtClean="0">
                <a:solidFill>
                  <a:srgbClr val="FF0000"/>
                </a:solidFill>
              </a:rPr>
              <a:t>we apply a sum by</a:t>
            </a:r>
          </a:p>
          <a:p>
            <a:pPr marL="0" indent="0">
              <a:buFontTx/>
              <a:buNone/>
              <a:defRPr/>
            </a:pPr>
            <a:r>
              <a:rPr lang="en-US" sz="1800" b="1" dirty="0" smtClean="0">
                <a:solidFill>
                  <a:srgbClr val="FF0000"/>
                </a:solidFill>
              </a:rPr>
              <a:t>blog_id to get a</a:t>
            </a:r>
          </a:p>
          <a:p>
            <a:pPr marL="0" indent="0">
              <a:buFontTx/>
              <a:buNone/>
              <a:defRPr/>
            </a:pPr>
            <a:r>
              <a:rPr lang="en-US" sz="1800" b="1" dirty="0" smtClean="0">
                <a:solidFill>
                  <a:srgbClr val="FF0000"/>
                </a:solidFill>
              </a:rPr>
              <a:t>new Total Comments</a:t>
            </a:r>
            <a:r>
              <a:rPr lang="en-US" sz="1800" dirty="0" smtClean="0"/>
              <a:t> value</a:t>
            </a:r>
            <a:endParaRPr lang="en-US" sz="1800" dirty="0"/>
          </a:p>
        </p:txBody>
      </p:sp>
      <p:sp>
        <p:nvSpPr>
          <p:cNvPr id="36868"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276A401-DEF6-44E6-B0B7-2281412D5360}" type="datetime1">
              <a:rPr lang="en-US" altLang="en-US" sz="1400" smtClean="0"/>
              <a:pPr>
                <a:spcBef>
                  <a:spcPct val="0"/>
                </a:spcBef>
                <a:buFontTx/>
                <a:buNone/>
              </a:pPr>
              <a:t>6/26/2021</a:t>
            </a:fld>
            <a:endParaRPr lang="en-US" altLang="en-US" sz="1400" dirty="0" smtClean="0"/>
          </a:p>
        </p:txBody>
      </p:sp>
      <p:sp>
        <p:nvSpPr>
          <p:cNvPr id="36869"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6870"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207C145C-FF40-4397-B13E-3EB5F247C565}" type="slidenum">
              <a:rPr lang="en-US" altLang="en-US" sz="1400" smtClean="0"/>
              <a:pPr>
                <a:spcBef>
                  <a:spcPct val="0"/>
                </a:spcBef>
                <a:buFontTx/>
                <a:buNone/>
              </a:pPr>
              <a:t>73</a:t>
            </a:fld>
            <a:endParaRPr lang="en-US" altLang="en-US" sz="1400" dirty="0" smtClean="0"/>
          </a:p>
        </p:txBody>
      </p:sp>
      <p:pic>
        <p:nvPicPr>
          <p:cNvPr id="36871"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736725"/>
            <a:ext cx="4872038"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Box 7"/>
          <p:cNvSpPr txBox="1">
            <a:spLocks noChangeArrowheads="1"/>
          </p:cNvSpPr>
          <p:nvPr/>
        </p:nvSpPr>
        <p:spPr bwMode="auto">
          <a:xfrm>
            <a:off x="563563" y="2514600"/>
            <a:ext cx="46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36873" name="TextBox 8"/>
          <p:cNvSpPr txBox="1">
            <a:spLocks noChangeArrowheads="1"/>
          </p:cNvSpPr>
          <p:nvPr/>
        </p:nvSpPr>
        <p:spPr bwMode="auto">
          <a:xfrm>
            <a:off x="517525" y="2468563"/>
            <a:ext cx="46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endParaRPr lang="en-US" altLang="en-US" sz="1800" dirty="0"/>
          </a:p>
        </p:txBody>
      </p:sp>
      <p:sp>
        <p:nvSpPr>
          <p:cNvPr id="36874" name="TextBox 12"/>
          <p:cNvSpPr txBox="1">
            <a:spLocks noChangeArrowheads="1"/>
          </p:cNvSpPr>
          <p:nvPr/>
        </p:nvSpPr>
        <p:spPr bwMode="auto">
          <a:xfrm>
            <a:off x="517525" y="5980113"/>
            <a:ext cx="519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dirty="0"/>
              <a:t>Oren Eini, https://ayende.com/blog/4435/map-reduce-a-visual-explanation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smtClean="0"/>
              <a:t>Another Example - V</a:t>
            </a:r>
          </a:p>
        </p:txBody>
      </p:sp>
      <p:sp>
        <p:nvSpPr>
          <p:cNvPr id="37891" name="Content Placeholder 2"/>
          <p:cNvSpPr>
            <a:spLocks noGrp="1"/>
          </p:cNvSpPr>
          <p:nvPr>
            <p:ph idx="1"/>
          </p:nvPr>
        </p:nvSpPr>
        <p:spPr>
          <a:xfrm>
            <a:off x="457200" y="1066800"/>
            <a:ext cx="8229600" cy="990600"/>
          </a:xfrm>
        </p:spPr>
        <p:txBody>
          <a:bodyPr/>
          <a:lstStyle/>
          <a:p>
            <a:r>
              <a:rPr lang="en-US" altLang="en-US" sz="1800" dirty="0" smtClean="0"/>
              <a:t>Reduce the data further still</a:t>
            </a:r>
          </a:p>
          <a:p>
            <a:r>
              <a:rPr lang="en-US" altLang="en-US" sz="1800" dirty="0" smtClean="0"/>
              <a:t>The input &amp; output format of the reduce query must match, we will feed the output of several the reduce queries as the input of a new one</a:t>
            </a:r>
          </a:p>
        </p:txBody>
      </p:sp>
      <p:sp>
        <p:nvSpPr>
          <p:cNvPr id="37892"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02DD380F-F9E9-465D-8BC7-BEE7E9DE380B}" type="datetime1">
              <a:rPr lang="en-US" altLang="en-US" sz="1400" smtClean="0"/>
              <a:pPr>
                <a:spcBef>
                  <a:spcPct val="0"/>
                </a:spcBef>
                <a:buFontTx/>
                <a:buNone/>
              </a:pPr>
              <a:t>6/26/2021</a:t>
            </a:fld>
            <a:endParaRPr lang="en-US" altLang="en-US" sz="1400" dirty="0" smtClean="0"/>
          </a:p>
        </p:txBody>
      </p:sp>
      <p:sp>
        <p:nvSpPr>
          <p:cNvPr id="37893"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7894"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4823DF3C-FAEA-4F89-9C37-38CD6C14C3CB}" type="slidenum">
              <a:rPr lang="en-US" altLang="en-US" sz="1400" smtClean="0"/>
              <a:pPr>
                <a:spcBef>
                  <a:spcPct val="0"/>
                </a:spcBef>
                <a:buFontTx/>
                <a:buNone/>
              </a:pPr>
              <a:t>74</a:t>
            </a:fld>
            <a:endParaRPr lang="en-US" altLang="en-US" sz="1400" dirty="0" smtClean="0"/>
          </a:p>
        </p:txBody>
      </p:sp>
      <p:pic>
        <p:nvPicPr>
          <p:cNvPr id="37895"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095500"/>
            <a:ext cx="676275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TextBox 8"/>
          <p:cNvSpPr txBox="1">
            <a:spLocks noChangeArrowheads="1"/>
          </p:cNvSpPr>
          <p:nvPr/>
        </p:nvSpPr>
        <p:spPr bwMode="auto">
          <a:xfrm>
            <a:off x="493713" y="5959475"/>
            <a:ext cx="519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dirty="0"/>
              <a:t>Oren Eini, https://ayende.com/blog/4435/map-reduce-a-visual-explanation</a:t>
            </a:r>
          </a:p>
        </p:txBody>
      </p:sp>
      <p:sp>
        <p:nvSpPr>
          <p:cNvPr id="37897" name="TextBox 9"/>
          <p:cNvSpPr txBox="1">
            <a:spLocks noChangeArrowheads="1"/>
          </p:cNvSpPr>
          <p:nvPr/>
        </p:nvSpPr>
        <p:spPr bwMode="auto">
          <a:xfrm>
            <a:off x="7681913" y="3565525"/>
            <a:ext cx="10556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b="1" dirty="0">
                <a:solidFill>
                  <a:srgbClr val="FF0000"/>
                </a:solidFill>
              </a:rPr>
              <a:t>All keys</a:t>
            </a:r>
          </a:p>
          <a:p>
            <a:pPr>
              <a:spcBef>
                <a:spcPct val="0"/>
              </a:spcBef>
              <a:buFontTx/>
              <a:buNone/>
            </a:pPr>
            <a:r>
              <a:rPr lang="en-US" altLang="en-US" sz="1800" b="1" dirty="0">
                <a:solidFill>
                  <a:srgbClr val="FF0000"/>
                </a:solidFill>
              </a:rPr>
              <a:t>are now</a:t>
            </a:r>
          </a:p>
          <a:p>
            <a:pPr>
              <a:spcBef>
                <a:spcPct val="0"/>
              </a:spcBef>
              <a:buFontTx/>
              <a:buNone/>
            </a:pPr>
            <a:r>
              <a:rPr lang="en-US" altLang="en-US" sz="1800" b="1" dirty="0">
                <a:solidFill>
                  <a:srgbClr val="FF0000"/>
                </a:solidFill>
              </a:rPr>
              <a:t>unique</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ltLang="en-US" dirty="0" smtClean="0"/>
              <a:t>MapReduce Jobs: Driver Code</a:t>
            </a:r>
          </a:p>
        </p:txBody>
      </p:sp>
      <p:sp>
        <p:nvSpPr>
          <p:cNvPr id="32771" name="Rectangle 3"/>
          <p:cNvSpPr>
            <a:spLocks noGrp="1" noChangeArrowheads="1"/>
          </p:cNvSpPr>
          <p:nvPr>
            <p:ph type="body" idx="1"/>
          </p:nvPr>
        </p:nvSpPr>
        <p:spPr/>
        <p:txBody>
          <a:bodyPr/>
          <a:lstStyle/>
          <a:p>
            <a:pPr eaLnBrk="1" hangingPunct="1">
              <a:lnSpc>
                <a:spcPct val="90000"/>
              </a:lnSpc>
              <a:buFontTx/>
              <a:buNone/>
              <a:tabLst>
                <a:tab pos="685800" algn="l"/>
              </a:tabLst>
            </a:pPr>
            <a:r>
              <a:rPr lang="en-US" altLang="en-US" sz="1400" dirty="0" smtClean="0"/>
              <a:t>// Configure your MapReduce job in the main() method of your</a:t>
            </a:r>
          </a:p>
          <a:p>
            <a:pPr eaLnBrk="1" hangingPunct="1">
              <a:lnSpc>
                <a:spcPct val="90000"/>
              </a:lnSpc>
              <a:buFontTx/>
              <a:buNone/>
              <a:tabLst>
                <a:tab pos="685800" algn="l"/>
              </a:tabLst>
            </a:pPr>
            <a:r>
              <a:rPr lang="en-US" altLang="en-US" sz="1400" dirty="0" smtClean="0"/>
              <a:t>// driver code</a:t>
            </a:r>
          </a:p>
          <a:p>
            <a:pPr eaLnBrk="1" hangingPunct="1">
              <a:lnSpc>
                <a:spcPct val="90000"/>
              </a:lnSpc>
              <a:buFontTx/>
              <a:buNone/>
              <a:tabLst>
                <a:tab pos="685800" algn="l"/>
              </a:tabLst>
            </a:pPr>
            <a:r>
              <a:rPr lang="en-US" altLang="en-US" sz="1400" dirty="0"/>
              <a:t>p</a:t>
            </a:r>
            <a:r>
              <a:rPr lang="en-US" altLang="en-US" sz="1400" dirty="0" smtClean="0"/>
              <a:t>ublic class WordCountDriver</a:t>
            </a:r>
          </a:p>
          <a:p>
            <a:pPr eaLnBrk="1" hangingPunct="1">
              <a:lnSpc>
                <a:spcPct val="90000"/>
              </a:lnSpc>
              <a:buFontTx/>
              <a:buNone/>
              <a:tabLst>
                <a:tab pos="685800" algn="l"/>
              </a:tabLst>
            </a:pPr>
            <a:r>
              <a:rPr lang="en-US" altLang="en-US" sz="1400" dirty="0" smtClean="0"/>
              <a:t>{</a:t>
            </a:r>
          </a:p>
          <a:p>
            <a:pPr eaLnBrk="1" hangingPunct="1">
              <a:lnSpc>
                <a:spcPct val="90000"/>
              </a:lnSpc>
              <a:buFontTx/>
              <a:buNone/>
              <a:tabLst>
                <a:tab pos="685800" algn="l"/>
              </a:tabLst>
            </a:pPr>
            <a:r>
              <a:rPr lang="en-US" altLang="en-US" sz="1400" dirty="0" smtClean="0"/>
              <a:t>	public static void main(String args[]) throws Exception</a:t>
            </a:r>
          </a:p>
          <a:p>
            <a:pPr eaLnBrk="1" hangingPunct="1">
              <a:lnSpc>
                <a:spcPct val="90000"/>
              </a:lnSpc>
              <a:buFontTx/>
              <a:buNone/>
              <a:tabLst>
                <a:tab pos="685800" algn="l"/>
              </a:tabLst>
            </a:pPr>
            <a:r>
              <a:rPr lang="en-US" altLang="en-US" sz="1400" dirty="0" smtClean="0"/>
              <a:t>	{</a:t>
            </a:r>
          </a:p>
          <a:p>
            <a:pPr eaLnBrk="1" hangingPunct="1">
              <a:lnSpc>
                <a:spcPct val="90000"/>
              </a:lnSpc>
              <a:buFontTx/>
              <a:buNone/>
              <a:tabLst>
                <a:tab pos="685800" algn="l"/>
              </a:tabLst>
            </a:pPr>
            <a:r>
              <a:rPr lang="en-US" altLang="en-US" sz="1400" dirty="0" smtClean="0"/>
              <a:t>		Job = new Job(new Configuration, “app name”);</a:t>
            </a:r>
          </a:p>
          <a:p>
            <a:pPr eaLnBrk="1" hangingPunct="1">
              <a:lnSpc>
                <a:spcPct val="90000"/>
              </a:lnSpc>
              <a:buFontTx/>
              <a:buNone/>
              <a:tabLst>
                <a:tab pos="685800" algn="l"/>
              </a:tabLst>
            </a:pPr>
            <a:r>
              <a:rPr lang="en-US" altLang="en-US" sz="1400" dirty="0" smtClean="0"/>
              <a:t>		job.setJarByClass(WordCountDriver.class);</a:t>
            </a:r>
          </a:p>
          <a:p>
            <a:pPr eaLnBrk="1" hangingPunct="1">
              <a:lnSpc>
                <a:spcPct val="90000"/>
              </a:lnSpc>
              <a:buFontTx/>
              <a:buNone/>
              <a:tabLst>
                <a:tab pos="685800" algn="l"/>
              </a:tabLst>
            </a:pPr>
            <a:r>
              <a:rPr lang="en-US" altLang="en-US" sz="1400" dirty="0" smtClean="0"/>
              <a:t>		//set the input and output formats</a:t>
            </a:r>
          </a:p>
          <a:p>
            <a:pPr eaLnBrk="1" hangingPunct="1">
              <a:lnSpc>
                <a:spcPct val="90000"/>
              </a:lnSpc>
              <a:buFontTx/>
              <a:buNone/>
              <a:tabLst>
                <a:tab pos="685800" algn="l"/>
              </a:tabLst>
            </a:pPr>
            <a:r>
              <a:rPr lang="en-US" altLang="en-US" sz="1400" dirty="0" smtClean="0"/>
              <a:t>		TextInputFormat.setinputPath (job, new Path (arg[0]));</a:t>
            </a:r>
          </a:p>
          <a:p>
            <a:pPr eaLnBrk="1" hangingPunct="1">
              <a:lnSpc>
                <a:spcPct val="90000"/>
              </a:lnSpc>
              <a:buFontTx/>
              <a:buNone/>
              <a:tabLst>
                <a:tab pos="685800" algn="l"/>
              </a:tabLst>
            </a:pPr>
            <a:r>
              <a:rPr lang="en-US" altLang="en-US" sz="1400" dirty="0" smtClean="0"/>
              <a:t>		TextOutputFormat.setoutputPath (job, new Path((arg[1]));</a:t>
            </a:r>
          </a:p>
          <a:p>
            <a:pPr eaLnBrk="1" hangingPunct="1">
              <a:lnSpc>
                <a:spcPct val="90000"/>
              </a:lnSpc>
              <a:buFontTx/>
              <a:buNone/>
              <a:tabLst>
                <a:tab pos="685800" algn="l"/>
              </a:tabLst>
            </a:pPr>
            <a:r>
              <a:rPr lang="en-US" altLang="en-US" sz="1400" dirty="0" smtClean="0"/>
              <a:t>		job.setMapperClass(WordMapper.class);</a:t>
            </a:r>
          </a:p>
          <a:p>
            <a:pPr eaLnBrk="1" hangingPunct="1">
              <a:lnSpc>
                <a:spcPct val="90000"/>
              </a:lnSpc>
              <a:buFontTx/>
              <a:buNone/>
              <a:tabLst>
                <a:tab pos="685800" algn="l"/>
              </a:tabLst>
            </a:pPr>
            <a:r>
              <a:rPr lang="en-US" altLang="en-US" sz="1400" dirty="0" smtClean="0"/>
              <a:t>		job.setReducerClass(SumReducer.class);</a:t>
            </a:r>
          </a:p>
          <a:p>
            <a:pPr eaLnBrk="1" hangingPunct="1">
              <a:lnSpc>
                <a:spcPct val="90000"/>
              </a:lnSpc>
              <a:buFontTx/>
              <a:buNone/>
              <a:tabLst>
                <a:tab pos="685800" algn="l"/>
              </a:tabLst>
            </a:pPr>
            <a:r>
              <a:rPr lang="en-US" altLang="en-US" sz="1400" dirty="0" smtClean="0"/>
              <a:t>		job.setCombinerClass(SumReducer.class);</a:t>
            </a:r>
          </a:p>
          <a:p>
            <a:pPr eaLnBrk="1" hangingPunct="1">
              <a:lnSpc>
                <a:spcPct val="90000"/>
              </a:lnSpc>
              <a:buFontTx/>
              <a:buNone/>
              <a:tabLst>
                <a:tab pos="685800" algn="l"/>
              </a:tabLst>
            </a:pPr>
            <a:r>
              <a:rPr lang="en-US" altLang="en-US" sz="1400" dirty="0" smtClean="0"/>
              <a:t>		job.setInputFormatClass(TextInputFormat.class);</a:t>
            </a:r>
          </a:p>
          <a:p>
            <a:pPr eaLnBrk="1" hangingPunct="1">
              <a:lnSpc>
                <a:spcPct val="90000"/>
              </a:lnSpc>
              <a:buFontTx/>
              <a:buNone/>
              <a:tabLst>
                <a:tab pos="685800" algn="l"/>
              </a:tabLst>
            </a:pPr>
            <a:r>
              <a:rPr lang="en-US" altLang="en-US" sz="1400" dirty="0" smtClean="0"/>
              <a:t>		job.setOutputFormatClass(TextOutputFormat.class);</a:t>
            </a:r>
          </a:p>
          <a:p>
            <a:pPr eaLnBrk="1" hangingPunct="1">
              <a:lnSpc>
                <a:spcPct val="90000"/>
              </a:lnSpc>
              <a:buFontTx/>
              <a:buNone/>
              <a:tabLst>
                <a:tab pos="685800" algn="l"/>
              </a:tabLst>
            </a:pPr>
            <a:r>
              <a:rPr lang="en-US" altLang="en-US" sz="1400" dirty="0" smtClean="0"/>
              <a:t>		Job.setOutputKeyClass(Text.class);</a:t>
            </a:r>
          </a:p>
          <a:p>
            <a:pPr eaLnBrk="1" hangingPunct="1">
              <a:lnSpc>
                <a:spcPct val="90000"/>
              </a:lnSpc>
              <a:buFontTx/>
              <a:buNone/>
              <a:tabLst>
                <a:tab pos="685800" algn="l"/>
              </a:tabLst>
            </a:pPr>
            <a:r>
              <a:rPr lang="en-US" altLang="en-US" sz="1400" dirty="0" smtClean="0"/>
              <a:t>		Job.setOutputValueClass(IntWritable.class);</a:t>
            </a:r>
          </a:p>
          <a:p>
            <a:pPr eaLnBrk="1" hangingPunct="1">
              <a:lnSpc>
                <a:spcPct val="90000"/>
              </a:lnSpc>
              <a:buFontTx/>
              <a:buNone/>
              <a:tabLst>
                <a:tab pos="685800" algn="l"/>
              </a:tabLst>
            </a:pPr>
            <a:r>
              <a:rPr lang="en-US" altLang="en-US" sz="1400" dirty="0" smtClean="0"/>
              <a:t>		System.exit(job.waitForCompletion(True)?0:1);</a:t>
            </a:r>
          </a:p>
          <a:p>
            <a:pPr eaLnBrk="1" hangingPunct="1">
              <a:lnSpc>
                <a:spcPct val="90000"/>
              </a:lnSpc>
              <a:buFontTx/>
              <a:buNone/>
              <a:tabLst>
                <a:tab pos="685800" algn="l"/>
              </a:tabLst>
            </a:pPr>
            <a:r>
              <a:rPr lang="en-US" altLang="en-US" sz="1400" dirty="0" smtClean="0"/>
              <a:t>	}</a:t>
            </a:r>
          </a:p>
          <a:p>
            <a:pPr eaLnBrk="1" hangingPunct="1">
              <a:lnSpc>
                <a:spcPct val="90000"/>
              </a:lnSpc>
              <a:buFontTx/>
              <a:buNone/>
              <a:tabLst>
                <a:tab pos="685800" algn="l"/>
              </a:tabLst>
            </a:pPr>
            <a:r>
              <a:rPr lang="en-US" altLang="en-US" sz="1400" dirty="0" smtClean="0"/>
              <a:t>}</a:t>
            </a:r>
          </a:p>
        </p:txBody>
      </p:sp>
      <p:sp>
        <p:nvSpPr>
          <p:cNvPr id="32772"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28E25F4B-7A64-447D-8657-2EC1909FAB86}" type="slidenum">
              <a:rPr lang="en-US" altLang="en-US" sz="1400" smtClean="0"/>
              <a:pPr>
                <a:spcBef>
                  <a:spcPct val="0"/>
                </a:spcBef>
                <a:buFontTx/>
                <a:buNone/>
              </a:pPr>
              <a:t>75</a:t>
            </a:fld>
            <a:endParaRPr lang="en-US" altLang="en-US" sz="1400" dirty="0" smtClean="0"/>
          </a:p>
        </p:txBody>
      </p:sp>
      <p:sp>
        <p:nvSpPr>
          <p:cNvPr id="32773"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2774"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BFC057D7-801D-4F6F-BD4C-FAEFE36FA2F7}" type="datetime1">
              <a:rPr lang="en-US" altLang="en-US" sz="1400" smtClean="0"/>
              <a:pPr>
                <a:spcBef>
                  <a:spcPct val="0"/>
                </a:spcBef>
                <a:buFontTx/>
                <a:buNone/>
              </a:pPr>
              <a:t>6/26/2021</a:t>
            </a:fld>
            <a:endParaRPr lang="en-US" altLang="en-US" sz="14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t>Another Example - I</a:t>
            </a:r>
          </a:p>
        </p:txBody>
      </p:sp>
      <p:sp>
        <p:nvSpPr>
          <p:cNvPr id="3" name="Content Placeholder 2"/>
          <p:cNvSpPr>
            <a:spLocks noGrp="1"/>
          </p:cNvSpPr>
          <p:nvPr>
            <p:ph idx="1"/>
          </p:nvPr>
        </p:nvSpPr>
        <p:spPr/>
        <p:txBody>
          <a:bodyPr/>
          <a:lstStyle/>
          <a:p>
            <a:pPr>
              <a:defRPr/>
            </a:pPr>
            <a:r>
              <a:rPr lang="en-US" dirty="0" smtClean="0"/>
              <a:t>Suppose we have a set of documents of the form:</a:t>
            </a:r>
          </a:p>
          <a:p>
            <a:pPr marL="0" indent="0">
              <a:buFontTx/>
              <a:buNone/>
              <a:defRPr/>
            </a:pPr>
            <a:r>
              <a:rPr lang="en-US" sz="1600" dirty="0" smtClean="0"/>
              <a:t>{</a:t>
            </a:r>
          </a:p>
          <a:p>
            <a:pPr marL="0" indent="0">
              <a:buFontTx/>
              <a:buNone/>
              <a:defRPr/>
            </a:pPr>
            <a:r>
              <a:rPr lang="en-US" sz="1600" dirty="0" smtClean="0"/>
              <a:t>  "type": "post",</a:t>
            </a:r>
          </a:p>
          <a:p>
            <a:pPr marL="0" indent="0">
              <a:buFontTx/>
              <a:buNone/>
              <a:defRPr/>
            </a:pPr>
            <a:r>
              <a:rPr lang="en-US" sz="1600" dirty="0" smtClean="0"/>
              <a:t>  "name": "Raven's Map/Reduce functionality",</a:t>
            </a:r>
          </a:p>
          <a:p>
            <a:pPr marL="0" indent="0">
              <a:buFontTx/>
              <a:buNone/>
              <a:defRPr/>
            </a:pPr>
            <a:r>
              <a:rPr lang="en-US" sz="1600" dirty="0" smtClean="0"/>
              <a:t>  "blog_id": 1342,</a:t>
            </a:r>
          </a:p>
          <a:p>
            <a:pPr marL="0" indent="0">
              <a:buFontTx/>
              <a:buNone/>
              <a:defRPr/>
            </a:pPr>
            <a:r>
              <a:rPr lang="en-US" sz="1600" dirty="0" smtClean="0"/>
              <a:t>  "post_id": 29293921,</a:t>
            </a:r>
          </a:p>
          <a:p>
            <a:pPr marL="0" indent="0">
              <a:buFontTx/>
              <a:buNone/>
              <a:defRPr/>
            </a:pPr>
            <a:r>
              <a:rPr lang="en-US" sz="1600" dirty="0" smtClean="0"/>
              <a:t>  "tags": ["raven", "nosql"],</a:t>
            </a:r>
          </a:p>
          <a:p>
            <a:pPr marL="0" indent="0">
              <a:buFontTx/>
              <a:buNone/>
              <a:defRPr/>
            </a:pPr>
            <a:r>
              <a:rPr lang="en-US" sz="1600" dirty="0" smtClean="0"/>
              <a:t>  "post_content": "&lt;p&gt;...&lt;/p&gt;",</a:t>
            </a:r>
          </a:p>
          <a:p>
            <a:pPr marL="0" indent="0">
              <a:buFontTx/>
              <a:buNone/>
              <a:defRPr/>
            </a:pPr>
            <a:r>
              <a:rPr lang="en-US" sz="1600" dirty="0" smtClean="0"/>
              <a:t>  "comments": </a:t>
            </a:r>
          </a:p>
          <a:p>
            <a:pPr marL="0" indent="0">
              <a:buFontTx/>
              <a:buNone/>
              <a:defRPr/>
            </a:pPr>
            <a:r>
              <a:rPr lang="en-US" sz="1600" dirty="0" smtClean="0"/>
              <a:t>[</a:t>
            </a:r>
          </a:p>
          <a:p>
            <a:pPr marL="0" indent="0">
              <a:buFontTx/>
              <a:buNone/>
              <a:defRPr/>
            </a:pPr>
            <a:r>
              <a:rPr lang="en-US" sz="1600" dirty="0" smtClean="0"/>
              <a:t>    { </a:t>
            </a:r>
          </a:p>
          <a:p>
            <a:pPr marL="0" indent="0">
              <a:buFontTx/>
              <a:buNone/>
              <a:defRPr/>
            </a:pPr>
            <a:r>
              <a:rPr lang="en-US" sz="1600" dirty="0" smtClean="0"/>
              <a:t>      "source_ip": '124.2.21.2',</a:t>
            </a:r>
          </a:p>
          <a:p>
            <a:pPr marL="0" indent="0">
              <a:buFontTx/>
              <a:buNone/>
              <a:defRPr/>
            </a:pPr>
            <a:r>
              <a:rPr lang="en-US" sz="1600" dirty="0" smtClean="0"/>
              <a:t>      "author": "martin",</a:t>
            </a:r>
          </a:p>
          <a:p>
            <a:pPr marL="0" indent="0">
              <a:buFontTx/>
              <a:buNone/>
              <a:defRPr/>
            </a:pPr>
            <a:r>
              <a:rPr lang="en-US" sz="1600" dirty="0" smtClean="0"/>
              <a:t>      "text": "..."</a:t>
            </a:r>
          </a:p>
          <a:p>
            <a:pPr marL="0" indent="0">
              <a:buFontTx/>
              <a:buNone/>
              <a:defRPr/>
            </a:pPr>
            <a:r>
              <a:rPr lang="en-US" sz="1600" dirty="0" smtClean="0"/>
              <a:t>  }]</a:t>
            </a:r>
          </a:p>
          <a:p>
            <a:pPr marL="0" indent="0">
              <a:buFontTx/>
              <a:buNone/>
              <a:defRPr/>
            </a:pPr>
            <a:r>
              <a:rPr lang="en-US" sz="1600" dirty="0" smtClean="0"/>
              <a:t>}</a:t>
            </a:r>
          </a:p>
          <a:p>
            <a:pPr>
              <a:defRPr/>
            </a:pPr>
            <a:r>
              <a:rPr lang="en-US" sz="1600" dirty="0" smtClean="0"/>
              <a:t>We want to query over the set of documents</a:t>
            </a:r>
          </a:p>
        </p:txBody>
      </p:sp>
      <p:sp>
        <p:nvSpPr>
          <p:cNvPr id="33796"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8560E4A-E3E7-4DA9-A2F0-3AD611BEE1F6}" type="datetime1">
              <a:rPr lang="en-US" altLang="en-US" sz="1400" smtClean="0"/>
              <a:pPr>
                <a:spcBef>
                  <a:spcPct val="0"/>
                </a:spcBef>
                <a:buFontTx/>
                <a:buNone/>
              </a:pPr>
              <a:t>6/26/2021</a:t>
            </a:fld>
            <a:endParaRPr lang="en-US" altLang="en-US" sz="1400" dirty="0" smtClean="0"/>
          </a:p>
        </p:txBody>
      </p:sp>
      <p:sp>
        <p:nvSpPr>
          <p:cNvPr id="33797"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3798"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38AB8C86-EB7A-4619-9C9E-654D5C8251B5}" type="slidenum">
              <a:rPr lang="en-US" altLang="en-US" sz="1400" smtClean="0"/>
              <a:pPr>
                <a:spcBef>
                  <a:spcPct val="0"/>
                </a:spcBef>
                <a:buFontTx/>
                <a:buNone/>
              </a:pPr>
              <a:t>76</a:t>
            </a:fld>
            <a:endParaRPr lang="en-US" altLang="en-US" sz="1400" dirty="0" smtClean="0"/>
          </a:p>
        </p:txBody>
      </p:sp>
      <p:sp>
        <p:nvSpPr>
          <p:cNvPr id="33799" name="TextBox 7"/>
          <p:cNvSpPr txBox="1">
            <a:spLocks noChangeArrowheads="1"/>
          </p:cNvSpPr>
          <p:nvPr/>
        </p:nvSpPr>
        <p:spPr bwMode="auto">
          <a:xfrm rot="-5400000">
            <a:off x="5264150" y="3465513"/>
            <a:ext cx="519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dirty="0"/>
              <a:t>Oren Eini, https://ayende.com/blog/4435/map-reduce-a-visual-explanation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smtClean="0"/>
              <a:t>Another Example - II</a:t>
            </a:r>
          </a:p>
        </p:txBody>
      </p:sp>
      <p:sp>
        <p:nvSpPr>
          <p:cNvPr id="3" name="Content Placeholder 2"/>
          <p:cNvSpPr>
            <a:spLocks noGrp="1"/>
          </p:cNvSpPr>
          <p:nvPr>
            <p:ph idx="1"/>
          </p:nvPr>
        </p:nvSpPr>
        <p:spPr/>
        <p:txBody>
          <a:bodyPr/>
          <a:lstStyle/>
          <a:p>
            <a:pPr>
              <a:defRPr/>
            </a:pPr>
            <a:r>
              <a:rPr lang="en-US" dirty="0" smtClean="0"/>
              <a:t>We can use the map reduce code:</a:t>
            </a:r>
          </a:p>
          <a:p>
            <a:pPr marL="0" indent="0">
              <a:buFontTx/>
              <a:buNone/>
              <a:defRPr/>
            </a:pPr>
            <a:r>
              <a:rPr lang="en-US" sz="1800" dirty="0" smtClean="0"/>
              <a:t>from post in docs.posts</a:t>
            </a:r>
          </a:p>
          <a:p>
            <a:pPr marL="0" indent="0">
              <a:buFontTx/>
              <a:buNone/>
              <a:defRPr/>
            </a:pPr>
            <a:r>
              <a:rPr lang="en-US" sz="1800" dirty="0" smtClean="0"/>
              <a:t>select new</a:t>
            </a:r>
          </a:p>
          <a:p>
            <a:pPr marL="0" indent="0">
              <a:buFontTx/>
              <a:buNone/>
              <a:defRPr/>
            </a:pPr>
            <a:r>
              <a:rPr lang="en-US" sz="1800" dirty="0" smtClean="0"/>
              <a:t>{</a:t>
            </a:r>
          </a:p>
          <a:p>
            <a:pPr marL="0" indent="0">
              <a:buFontTx/>
              <a:buNone/>
              <a:defRPr/>
            </a:pPr>
            <a:r>
              <a:rPr lang="en-US" sz="1800" dirty="0" smtClean="0"/>
              <a:t>  post.blog_id, </a:t>
            </a:r>
          </a:p>
          <a:p>
            <a:pPr marL="0" indent="0">
              <a:buFontTx/>
              <a:buNone/>
              <a:defRPr/>
            </a:pPr>
            <a:r>
              <a:rPr lang="en-US" sz="1800" dirty="0" smtClean="0"/>
              <a:t>  comments_length = comments.length </a:t>
            </a:r>
          </a:p>
          <a:p>
            <a:pPr marL="0" indent="0">
              <a:buFontTx/>
              <a:buNone/>
              <a:defRPr/>
            </a:pPr>
            <a:r>
              <a:rPr lang="en-US" sz="1800" dirty="0" smtClean="0"/>
              <a:t>};</a:t>
            </a:r>
          </a:p>
          <a:p>
            <a:pPr marL="0" indent="0">
              <a:buFontTx/>
              <a:buNone/>
              <a:defRPr/>
            </a:pPr>
            <a:endParaRPr lang="en-US" sz="1800" dirty="0" smtClean="0"/>
          </a:p>
          <a:p>
            <a:pPr marL="0" indent="0">
              <a:buFontTx/>
              <a:buNone/>
              <a:defRPr/>
            </a:pPr>
            <a:r>
              <a:rPr lang="en-US" sz="1800" dirty="0" smtClean="0"/>
              <a:t>from agg in results</a:t>
            </a:r>
          </a:p>
          <a:p>
            <a:pPr marL="0" indent="0">
              <a:buFontTx/>
              <a:buNone/>
              <a:defRPr/>
            </a:pPr>
            <a:r>
              <a:rPr lang="en-US" sz="1800" dirty="0" smtClean="0"/>
              <a:t>group agg by agg.key into g</a:t>
            </a:r>
          </a:p>
          <a:p>
            <a:pPr marL="0" indent="0">
              <a:buFontTx/>
              <a:buNone/>
              <a:defRPr/>
            </a:pPr>
            <a:r>
              <a:rPr lang="en-US" sz="1800" dirty="0" smtClean="0"/>
              <a:t>select new</a:t>
            </a:r>
          </a:p>
          <a:p>
            <a:pPr marL="0" indent="0">
              <a:buFontTx/>
              <a:buNone/>
              <a:defRPr/>
            </a:pPr>
            <a:r>
              <a:rPr lang="en-US" sz="1800" dirty="0" smtClean="0"/>
              <a:t>{ </a:t>
            </a:r>
          </a:p>
          <a:p>
            <a:pPr marL="0" indent="0">
              <a:buFontTx/>
              <a:buNone/>
              <a:defRPr/>
            </a:pPr>
            <a:r>
              <a:rPr lang="en-US" sz="1800" dirty="0" smtClean="0"/>
              <a:t>  agg.blog_id, </a:t>
            </a:r>
          </a:p>
          <a:p>
            <a:pPr marL="0" indent="0">
              <a:buFontTx/>
              <a:buNone/>
              <a:defRPr/>
            </a:pPr>
            <a:r>
              <a:rPr lang="en-US" sz="1800" dirty="0" smtClean="0"/>
              <a:t>  comments_length = g.Sum(x=&gt;x.comments_length) </a:t>
            </a:r>
          </a:p>
          <a:p>
            <a:pPr marL="0" indent="0">
              <a:buFontTx/>
              <a:buNone/>
              <a:defRPr/>
            </a:pPr>
            <a:r>
              <a:rPr lang="en-US" sz="1800" dirty="0" smtClean="0"/>
              <a:t>};</a:t>
            </a:r>
            <a:endParaRPr lang="en-US" sz="1800" dirty="0"/>
          </a:p>
        </p:txBody>
      </p:sp>
      <p:sp>
        <p:nvSpPr>
          <p:cNvPr id="3482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DEED78FA-2BD9-43BA-AEB8-D9F3A8955D49}" type="datetime1">
              <a:rPr lang="en-US" altLang="en-US" sz="1400" smtClean="0"/>
              <a:pPr>
                <a:spcBef>
                  <a:spcPct val="0"/>
                </a:spcBef>
                <a:buFontTx/>
                <a:buNone/>
              </a:pPr>
              <a:t>6/26/2021</a:t>
            </a:fld>
            <a:endParaRPr lang="en-US" altLang="en-US" sz="1400" dirty="0" smtClean="0"/>
          </a:p>
        </p:txBody>
      </p:sp>
      <p:sp>
        <p:nvSpPr>
          <p:cNvPr id="34821"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34822"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1CFE75C5-6C44-4C2C-8BD6-910B13C20192}" type="slidenum">
              <a:rPr lang="en-US" altLang="en-US" sz="1400" smtClean="0"/>
              <a:pPr>
                <a:spcBef>
                  <a:spcPct val="0"/>
                </a:spcBef>
                <a:buFontTx/>
                <a:buNone/>
              </a:pPr>
              <a:t>77</a:t>
            </a:fld>
            <a:endParaRPr lang="en-US" altLang="en-US" sz="1400" dirty="0" smtClean="0"/>
          </a:p>
        </p:txBody>
      </p:sp>
      <p:sp>
        <p:nvSpPr>
          <p:cNvPr id="34823" name="TextBox 6"/>
          <p:cNvSpPr txBox="1">
            <a:spLocks noChangeArrowheads="1"/>
          </p:cNvSpPr>
          <p:nvPr/>
        </p:nvSpPr>
        <p:spPr bwMode="auto">
          <a:xfrm>
            <a:off x="5181600" y="1676400"/>
            <a:ext cx="3429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800" b="1" dirty="0">
                <a:solidFill>
                  <a:srgbClr val="FF0000"/>
                </a:solidFill>
              </a:rPr>
              <a:t>Note:</a:t>
            </a:r>
          </a:p>
          <a:p>
            <a:pPr>
              <a:spcBef>
                <a:spcPct val="0"/>
              </a:spcBef>
              <a:buFontTx/>
              <a:buNone/>
            </a:pPr>
            <a:r>
              <a:rPr lang="en-US" altLang="en-US" sz="1800" b="1" dirty="0">
                <a:solidFill>
                  <a:srgbClr val="FF0000"/>
                </a:solidFill>
              </a:rPr>
              <a:t>The first query is the map query, it maps the input document into the final format.</a:t>
            </a:r>
          </a:p>
          <a:p>
            <a:pPr>
              <a:spcBef>
                <a:spcPct val="0"/>
              </a:spcBef>
              <a:buFontTx/>
              <a:buNone/>
            </a:pPr>
            <a:r>
              <a:rPr lang="en-US" altLang="en-US" sz="1800" b="1" dirty="0">
                <a:solidFill>
                  <a:srgbClr val="FF0000"/>
                </a:solidFill>
              </a:rPr>
              <a:t>The second query is the reduce query, it operates over a set of results and produces an answer.</a:t>
            </a:r>
          </a:p>
        </p:txBody>
      </p:sp>
      <p:sp>
        <p:nvSpPr>
          <p:cNvPr id="34824" name="TextBox 8"/>
          <p:cNvSpPr txBox="1">
            <a:spLocks noChangeArrowheads="1"/>
          </p:cNvSpPr>
          <p:nvPr/>
        </p:nvSpPr>
        <p:spPr bwMode="auto">
          <a:xfrm>
            <a:off x="1371600" y="5868988"/>
            <a:ext cx="5197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200" dirty="0"/>
              <a:t>Oren Eini, https://ayende.com/blog/4435/map-reduce-a-visual-explanation</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MapReduce Issues - IV</a:t>
            </a:r>
            <a:endParaRPr lang="en-US" dirty="0"/>
          </a:p>
        </p:txBody>
      </p:sp>
      <p:sp>
        <p:nvSpPr>
          <p:cNvPr id="3" name="Content Placeholder 2"/>
          <p:cNvSpPr>
            <a:spLocks noGrp="1"/>
          </p:cNvSpPr>
          <p:nvPr>
            <p:ph idx="1"/>
          </p:nvPr>
        </p:nvSpPr>
        <p:spPr/>
        <p:txBody>
          <a:bodyPr/>
          <a:lstStyle/>
          <a:p>
            <a:r>
              <a:rPr lang="en-US" sz="2000" dirty="0" smtClean="0"/>
              <a:t>Scalability:</a:t>
            </a:r>
          </a:p>
          <a:p>
            <a:pPr lvl="1"/>
            <a:r>
              <a:rPr lang="en-US" sz="1800" u="sng" dirty="0" smtClean="0"/>
              <a:t>Dimensions</a:t>
            </a:r>
            <a:r>
              <a:rPr lang="en-US" sz="1800" dirty="0" smtClean="0"/>
              <a:t>: Performance? Cost? Effort?</a:t>
            </a:r>
          </a:p>
          <a:p>
            <a:pPr lvl="1"/>
            <a:r>
              <a:rPr lang="en-US" sz="1800" u="sng" dirty="0" smtClean="0"/>
              <a:t>Resources</a:t>
            </a:r>
            <a:r>
              <a:rPr lang="en-US" sz="1800" dirty="0" smtClean="0"/>
              <a:t>: Computing, Memory, Mass Storage, Interconnects, People, Budgets</a:t>
            </a:r>
          </a:p>
          <a:p>
            <a:r>
              <a:rPr lang="en-US" sz="2000" dirty="0" smtClean="0"/>
              <a:t>Algorithms:</a:t>
            </a:r>
          </a:p>
          <a:p>
            <a:pPr lvl="1"/>
            <a:r>
              <a:rPr lang="en-US" sz="1800" dirty="0" smtClean="0"/>
              <a:t>Don’t forget them!</a:t>
            </a:r>
          </a:p>
          <a:p>
            <a:pPr lvl="1"/>
            <a:r>
              <a:rPr lang="en-US" sz="1800" dirty="0" smtClean="0"/>
              <a:t>O(1): constant time in n, the number of input items to process</a:t>
            </a:r>
          </a:p>
          <a:p>
            <a:pPr lvl="1"/>
            <a:r>
              <a:rPr lang="en-US" sz="1800" dirty="0" smtClean="0"/>
              <a:t>O(n log n): decent, and probably the best we can do in most cases</a:t>
            </a:r>
          </a:p>
          <a:p>
            <a:pPr lvl="1"/>
            <a:r>
              <a:rPr lang="en-US" sz="1800" dirty="0" smtClean="0"/>
              <a:t>O(n</a:t>
            </a:r>
            <a:r>
              <a:rPr lang="en-US" sz="1800" baseline="30000" dirty="0" smtClean="0"/>
              <a:t>2</a:t>
            </a:r>
            <a:r>
              <a:rPr lang="en-US" sz="1800" dirty="0" smtClean="0"/>
              <a:t>), O(n</a:t>
            </a:r>
            <a:r>
              <a:rPr lang="en-US" sz="1800" baseline="30000" dirty="0" smtClean="0"/>
              <a:t>3</a:t>
            </a:r>
            <a:r>
              <a:rPr lang="en-US" sz="1800" dirty="0" smtClean="0"/>
              <a:t>), …: polynomial time, generally slow, but still useful</a:t>
            </a:r>
          </a:p>
          <a:p>
            <a:pPr lvl="1"/>
            <a:r>
              <a:rPr lang="en-US" sz="1800" dirty="0" smtClean="0"/>
              <a:t>O(2</a:t>
            </a:r>
            <a:r>
              <a:rPr lang="en-US" sz="1800" baseline="30000" dirty="0" smtClean="0"/>
              <a:t>n</a:t>
            </a:r>
            <a:r>
              <a:rPr lang="en-US" sz="1800" dirty="0" smtClean="0"/>
              <a:t>), …: exponential time, often common for AI tasks</a:t>
            </a:r>
          </a:p>
          <a:p>
            <a:r>
              <a:rPr lang="en-US" sz="2000" b="1" u="sng" dirty="0" smtClean="0">
                <a:solidFill>
                  <a:srgbClr val="C00000"/>
                </a:solidFill>
              </a:rPr>
              <a:t>Axiom</a:t>
            </a:r>
            <a:r>
              <a:rPr lang="en-US" sz="2000" dirty="0" smtClean="0">
                <a:solidFill>
                  <a:srgbClr val="C00000"/>
                </a:solidFill>
              </a:rPr>
              <a:t>: A system not designed to scale is hard to transform --- but doable with a lot of effort</a:t>
            </a:r>
          </a:p>
          <a:p>
            <a:r>
              <a:rPr lang="en-US" sz="2000" b="1" u="sng" dirty="0" smtClean="0">
                <a:solidFill>
                  <a:srgbClr val="C00000"/>
                </a:solidFill>
              </a:rPr>
              <a:t>Axiom</a:t>
            </a:r>
            <a:r>
              <a:rPr lang="en-US" sz="2000" dirty="0" smtClean="0">
                <a:solidFill>
                  <a:srgbClr val="C00000"/>
                </a:solidFill>
              </a:rPr>
              <a:t>: Changes in scale affect everything!</a:t>
            </a:r>
          </a:p>
        </p:txBody>
      </p:sp>
      <p:sp>
        <p:nvSpPr>
          <p:cNvPr id="4" name="Date Placeholder 3"/>
          <p:cNvSpPr>
            <a:spLocks noGrp="1"/>
          </p:cNvSpPr>
          <p:nvPr>
            <p:ph type="dt" sz="half" idx="10"/>
          </p:nvPr>
        </p:nvSpPr>
        <p:spPr/>
        <p:txBody>
          <a:bodyPr/>
          <a:lstStyle/>
          <a:p>
            <a:pPr>
              <a:defRPr/>
            </a:pPr>
            <a:fld id="{5365FC90-D544-46E0-943D-1649401E32AE}"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CSCI3907/CSCI 6444-Big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27767B22-118F-4361-AA65-7DD2B0D5300B}" type="slidenum">
              <a:rPr lang="en-US" altLang="en-US" smtClean="0"/>
              <a:pPr>
                <a:defRPr/>
              </a:pPr>
              <a:t>78</a:t>
            </a:fld>
            <a:endParaRPr lang="en-US" altLang="en-US" dirty="0"/>
          </a:p>
        </p:txBody>
      </p:sp>
    </p:spTree>
    <p:extLst>
      <p:ext uri="{BB962C8B-B14F-4D97-AF65-F5344CB8AC3E}">
        <p14:creationId xmlns:p14="http://schemas.microsoft.com/office/powerpoint/2010/main" val="2829522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is Precise</a:t>
            </a:r>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79</a:t>
            </a:fld>
            <a:endParaRPr lang="en-US" altLang="en-US" dirty="0"/>
          </a:p>
        </p:txBody>
      </p:sp>
      <p:sp>
        <p:nvSpPr>
          <p:cNvPr id="7" name="Rectangle 3"/>
          <p:cNvSpPr txBox="1">
            <a:spLocks noChangeArrowheads="1"/>
          </p:cNvSpPr>
          <p:nvPr/>
        </p:nvSpPr>
        <p:spPr bwMode="auto">
          <a:xfrm>
            <a:off x="457200" y="1066800"/>
            <a:ext cx="3505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None/>
            </a:pPr>
            <a:r>
              <a:rPr lang="en-US" altLang="en-US" sz="1800" dirty="0" smtClean="0"/>
              <a:t>All code on the previous slide</a:t>
            </a:r>
          </a:p>
          <a:p>
            <a:pPr>
              <a:buFontTx/>
              <a:buNone/>
            </a:pPr>
            <a:r>
              <a:rPr lang="en-US" altLang="en-US" sz="1800" dirty="0" smtClean="0"/>
              <a:t>used library abstractions, not</a:t>
            </a:r>
          </a:p>
          <a:p>
            <a:pPr>
              <a:buFontTx/>
              <a:buNone/>
            </a:pPr>
            <a:r>
              <a:rPr lang="en-US" altLang="en-US" sz="1800" dirty="0" smtClean="0"/>
              <a:t>special syntax.</a:t>
            </a:r>
            <a:br>
              <a:rPr lang="en-US" altLang="en-US" sz="1800" dirty="0" smtClean="0"/>
            </a:br>
            <a:endParaRPr lang="en-US" altLang="en-US" sz="1800" dirty="0" smtClean="0"/>
          </a:p>
          <a:p>
            <a:pPr>
              <a:buFontTx/>
              <a:buNone/>
            </a:pPr>
            <a:r>
              <a:rPr lang="en-US" altLang="en-US" sz="1800" dirty="0" smtClean="0"/>
              <a:t>Advantage: Libraries are</a:t>
            </a:r>
          </a:p>
          <a:p>
            <a:pPr>
              <a:buFontTx/>
              <a:buNone/>
            </a:pPr>
            <a:r>
              <a:rPr lang="en-US" altLang="en-US" sz="1800" dirty="0" smtClean="0"/>
              <a:t>extensible and give fine-</a:t>
            </a:r>
          </a:p>
          <a:p>
            <a:pPr>
              <a:buFontTx/>
              <a:buNone/>
            </a:pPr>
            <a:r>
              <a:rPr lang="en-US" altLang="en-US" sz="1800" dirty="0" smtClean="0"/>
              <a:t>grained control.</a:t>
            </a:r>
            <a:br>
              <a:rPr lang="en-US" altLang="en-US" sz="1800" dirty="0" smtClean="0"/>
            </a:br>
            <a:endParaRPr lang="en-US" altLang="en-US" sz="1800" dirty="0" smtClean="0"/>
          </a:p>
          <a:p>
            <a:pPr>
              <a:buFontTx/>
              <a:buNone/>
            </a:pPr>
            <a:r>
              <a:rPr lang="en-US" altLang="en-US" sz="1800" dirty="0" smtClean="0"/>
              <a:t>Elaborate static type system</a:t>
            </a:r>
          </a:p>
          <a:p>
            <a:pPr>
              <a:buFontTx/>
              <a:buNone/>
            </a:pPr>
            <a:r>
              <a:rPr lang="en-US" altLang="en-US" sz="1800" dirty="0" smtClean="0"/>
              <a:t>catches many errors early.</a:t>
            </a:r>
          </a:p>
          <a:p>
            <a:pPr>
              <a:buFontTx/>
              <a:buNone/>
            </a:pPr>
            <a:endParaRPr lang="en-US" altLang="en-US" sz="2800" dirty="0" smtClean="0"/>
          </a:p>
          <a:p>
            <a:pPr>
              <a:buFontTx/>
              <a:buNone/>
            </a:pPr>
            <a:endParaRPr lang="en-US" altLang="en-US" sz="2800" dirty="0" smtClean="0"/>
          </a:p>
          <a:p>
            <a:pPr>
              <a:buFontTx/>
              <a:buNone/>
            </a:pPr>
            <a:endParaRPr lang="en-US" altLang="en-US" sz="2800" dirty="0"/>
          </a:p>
        </p:txBody>
      </p:sp>
      <p:sp>
        <p:nvSpPr>
          <p:cNvPr id="10" name="AutoShape 11"/>
          <p:cNvSpPr>
            <a:spLocks noChangeArrowheads="1"/>
          </p:cNvSpPr>
          <p:nvPr/>
        </p:nvSpPr>
        <p:spPr bwMode="auto">
          <a:xfrm>
            <a:off x="838200" y="5611018"/>
            <a:ext cx="3276600" cy="398463"/>
          </a:xfrm>
          <a:prstGeom prst="wedgeRoundRectCallout">
            <a:avLst>
              <a:gd name="adj1" fmla="val 89831"/>
              <a:gd name="adj2" fmla="val -544841"/>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3399"/>
                </a:solidFill>
              </a:rPr>
              <a:t>Provide a default value: </a:t>
            </a:r>
            <a:r>
              <a:rPr lang="en-US" altLang="en-US" dirty="0"/>
              <a:t>"?"</a:t>
            </a:r>
          </a:p>
        </p:txBody>
      </p:sp>
      <p:sp>
        <p:nvSpPr>
          <p:cNvPr id="11" name="AutoShape 9"/>
          <p:cNvSpPr>
            <a:spLocks noChangeArrowheads="1"/>
          </p:cNvSpPr>
          <p:nvPr/>
        </p:nvSpPr>
        <p:spPr bwMode="auto">
          <a:xfrm>
            <a:off x="5036111" y="990600"/>
            <a:ext cx="3810000" cy="646986"/>
          </a:xfrm>
          <a:prstGeom prst="wedgeRoundRectCallout">
            <a:avLst>
              <a:gd name="adj1" fmla="val -32903"/>
              <a:gd name="adj2" fmla="val 159935"/>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solidFill>
                  <a:srgbClr val="003399"/>
                </a:solidFill>
              </a:rPr>
              <a:t>Specify map implementation: </a:t>
            </a:r>
            <a:r>
              <a:rPr lang="en-US" altLang="en-US" sz="1600" dirty="0"/>
              <a:t>HashMap</a:t>
            </a:r>
            <a:r>
              <a:rPr lang="en-US" altLang="en-US" sz="1600" dirty="0">
                <a:solidFill>
                  <a:srgbClr val="003399"/>
                </a:solidFill>
              </a:rPr>
              <a:t> Specify map type: </a:t>
            </a:r>
            <a:r>
              <a:rPr lang="en-US" altLang="en-US" sz="1600" dirty="0"/>
              <a:t>String</a:t>
            </a:r>
            <a:r>
              <a:rPr lang="en-US" altLang="en-US" sz="1600" dirty="0">
                <a:solidFill>
                  <a:srgbClr val="003399"/>
                </a:solidFill>
              </a:rPr>
              <a:t> to </a:t>
            </a:r>
            <a:r>
              <a:rPr lang="en-US" altLang="en-US" sz="1600" dirty="0"/>
              <a:t>String</a:t>
            </a:r>
          </a:p>
        </p:txBody>
      </p:sp>
      <p:sp>
        <p:nvSpPr>
          <p:cNvPr id="8" name="Text Box 5"/>
          <p:cNvSpPr txBox="1">
            <a:spLocks noChangeArrowheads="1"/>
          </p:cNvSpPr>
          <p:nvPr/>
        </p:nvSpPr>
        <p:spPr bwMode="auto">
          <a:xfrm>
            <a:off x="4281021" y="1651000"/>
            <a:ext cx="4410182" cy="360098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spAutoFit/>
          </a:bodyPr>
          <a:lstStyle/>
          <a:p>
            <a:pPr algn="l"/>
            <a:r>
              <a:rPr lang="en-US" altLang="en-US" b="1" dirty="0"/>
              <a:t>import</a:t>
            </a:r>
            <a:r>
              <a:rPr lang="en-US" altLang="en-US" dirty="0"/>
              <a:t> scala.collection.mutable._</a:t>
            </a:r>
          </a:p>
          <a:p>
            <a:pPr algn="l"/>
            <a:r>
              <a:rPr lang="en-US" altLang="en-US" b="1" dirty="0"/>
              <a:t>val</a:t>
            </a:r>
            <a:r>
              <a:rPr lang="en-US" altLang="en-US" dirty="0"/>
              <a:t> capital = </a:t>
            </a:r>
            <a:br>
              <a:rPr lang="en-US" altLang="en-US" dirty="0"/>
            </a:br>
            <a:r>
              <a:rPr lang="en-US" altLang="en-US" dirty="0"/>
              <a:t>    </a:t>
            </a:r>
            <a:r>
              <a:rPr lang="en-US" altLang="en-US" b="1" dirty="0"/>
              <a:t>new</a:t>
            </a:r>
            <a:r>
              <a:rPr lang="en-US" altLang="en-US" dirty="0"/>
              <a:t> HashMap[String, String] </a:t>
            </a:r>
            <a:br>
              <a:rPr lang="en-US" altLang="en-US" dirty="0"/>
            </a:br>
            <a:r>
              <a:rPr lang="en-US" altLang="en-US" dirty="0"/>
              <a:t>    </a:t>
            </a:r>
            <a:r>
              <a:rPr lang="en-US" altLang="en-US" b="1" dirty="0"/>
              <a:t>with</a:t>
            </a:r>
            <a:r>
              <a:rPr lang="en-US" altLang="en-US" dirty="0"/>
              <a:t> SynchronizedMap[String, String</a:t>
            </a:r>
            <a:r>
              <a:rPr lang="en-US" altLang="en-US" dirty="0" smtClean="0"/>
              <a:t>]</a:t>
            </a:r>
          </a:p>
          <a:p>
            <a:pPr algn="l"/>
            <a:r>
              <a:rPr lang="en-US" altLang="en-US" dirty="0"/>
              <a:t> </a:t>
            </a:r>
            <a:r>
              <a:rPr lang="en-US" altLang="en-US" dirty="0" smtClean="0"/>
              <a:t>  {</a:t>
            </a:r>
            <a:r>
              <a:rPr lang="en-US" altLang="en-US" dirty="0"/>
              <a:t/>
            </a:r>
            <a:br>
              <a:rPr lang="en-US" altLang="en-US" dirty="0"/>
            </a:br>
            <a:r>
              <a:rPr lang="en-US" altLang="en-US" dirty="0"/>
              <a:t>          </a:t>
            </a:r>
            <a:r>
              <a:rPr lang="en-US" altLang="en-US" b="1" dirty="0"/>
              <a:t>override</a:t>
            </a:r>
            <a:r>
              <a:rPr lang="en-US" altLang="en-US" dirty="0"/>
              <a:t> </a:t>
            </a:r>
            <a:r>
              <a:rPr lang="en-US" altLang="en-US" b="1" dirty="0"/>
              <a:t>def</a:t>
            </a:r>
            <a:r>
              <a:rPr lang="en-US" altLang="en-US" dirty="0"/>
              <a:t> default(key: String) = </a:t>
            </a:r>
            <a:br>
              <a:rPr lang="en-US" altLang="en-US" dirty="0"/>
            </a:br>
            <a:r>
              <a:rPr lang="en-US" altLang="en-US" dirty="0"/>
              <a:t>               </a:t>
            </a:r>
            <a:r>
              <a:rPr lang="en-US" altLang="en-US" i="1" dirty="0"/>
              <a:t>"?"</a:t>
            </a:r>
            <a:r>
              <a:rPr lang="en-US" altLang="en-US" dirty="0"/>
              <a:t/>
            </a:r>
            <a:br>
              <a:rPr lang="en-US" altLang="en-US" dirty="0"/>
            </a:br>
            <a:r>
              <a:rPr lang="en-US" altLang="en-US" dirty="0"/>
              <a:t>    }</a:t>
            </a:r>
          </a:p>
          <a:p>
            <a:pPr algn="l"/>
            <a:r>
              <a:rPr lang="en-US" altLang="en-US" dirty="0"/>
              <a:t>capital += ( </a:t>
            </a:r>
            <a:r>
              <a:rPr lang="en-US" altLang="en-US" i="1" dirty="0"/>
              <a:t>"US"</a:t>
            </a:r>
            <a:r>
              <a:rPr lang="en-US" altLang="en-US" dirty="0"/>
              <a:t> </a:t>
            </a:r>
            <a:r>
              <a:rPr lang="en-US" altLang="en-US" dirty="0">
                <a:sym typeface="Symbol" panose="05050102010706020507" pitchFamily="18" charset="2"/>
              </a:rPr>
              <a:t></a:t>
            </a:r>
            <a:r>
              <a:rPr lang="en-US" altLang="en-US" dirty="0"/>
              <a:t> </a:t>
            </a:r>
            <a:r>
              <a:rPr lang="en-US" altLang="en-US" i="1" dirty="0"/>
              <a:t>"Washington"</a:t>
            </a:r>
            <a:r>
              <a:rPr lang="en-US" altLang="en-US" dirty="0"/>
              <a:t>, </a:t>
            </a:r>
            <a:br>
              <a:rPr lang="en-US" altLang="en-US" dirty="0"/>
            </a:br>
            <a:r>
              <a:rPr lang="en-US" altLang="en-US" dirty="0"/>
              <a:t>                   </a:t>
            </a:r>
            <a:r>
              <a:rPr lang="en-US" altLang="en-US" i="1" dirty="0"/>
              <a:t>"France"</a:t>
            </a:r>
            <a:r>
              <a:rPr lang="en-US" altLang="en-US" dirty="0"/>
              <a:t> </a:t>
            </a:r>
            <a:r>
              <a:rPr lang="en-US" altLang="en-US" dirty="0">
                <a:sym typeface="Symbol" panose="05050102010706020507" pitchFamily="18" charset="2"/>
              </a:rPr>
              <a:t></a:t>
            </a:r>
            <a:r>
              <a:rPr lang="en-US" altLang="en-US" dirty="0"/>
              <a:t> </a:t>
            </a:r>
            <a:r>
              <a:rPr lang="en-US" altLang="en-US" i="1" dirty="0"/>
              <a:t>"Paris"</a:t>
            </a:r>
            <a:r>
              <a:rPr lang="en-US" altLang="en-US" dirty="0"/>
              <a:t>,</a:t>
            </a:r>
            <a:br>
              <a:rPr lang="en-US" altLang="en-US" dirty="0"/>
            </a:br>
            <a:r>
              <a:rPr lang="en-US" altLang="en-US" dirty="0"/>
              <a:t>                   </a:t>
            </a:r>
            <a:r>
              <a:rPr lang="en-US" altLang="en-US" i="1" dirty="0"/>
              <a:t>"Japan"</a:t>
            </a:r>
            <a:r>
              <a:rPr lang="en-US" altLang="en-US" dirty="0"/>
              <a:t> </a:t>
            </a:r>
            <a:r>
              <a:rPr lang="en-US" altLang="en-US" dirty="0">
                <a:sym typeface="Symbol" panose="05050102010706020507" pitchFamily="18" charset="2"/>
              </a:rPr>
              <a:t></a:t>
            </a:r>
            <a:r>
              <a:rPr lang="en-US" altLang="en-US" dirty="0"/>
              <a:t> </a:t>
            </a:r>
            <a:r>
              <a:rPr lang="en-US" altLang="en-US" i="1" dirty="0"/>
              <a:t>"Tokyo" </a:t>
            </a:r>
            <a:r>
              <a:rPr lang="en-US" altLang="en-US" dirty="0"/>
              <a:t>)</a:t>
            </a:r>
          </a:p>
          <a:p>
            <a:pPr algn="l"/>
            <a:r>
              <a:rPr lang="en-US" altLang="en-US" dirty="0"/>
              <a:t>assert( capital(</a:t>
            </a:r>
            <a:r>
              <a:rPr lang="en-US" altLang="en-US" i="1" dirty="0"/>
              <a:t>"Russia"</a:t>
            </a:r>
            <a:r>
              <a:rPr lang="en-US" altLang="en-US" dirty="0"/>
              <a:t>) == </a:t>
            </a:r>
            <a:r>
              <a:rPr lang="en-US" altLang="en-US" i="1" dirty="0"/>
              <a:t>"?"</a:t>
            </a:r>
            <a:r>
              <a:rPr lang="en-US" altLang="en-US" dirty="0"/>
              <a:t> )</a:t>
            </a:r>
          </a:p>
        </p:txBody>
      </p:sp>
      <p:sp>
        <p:nvSpPr>
          <p:cNvPr id="9" name="AutoShape 10"/>
          <p:cNvSpPr>
            <a:spLocks noChangeArrowheads="1"/>
          </p:cNvSpPr>
          <p:nvPr/>
        </p:nvSpPr>
        <p:spPr bwMode="auto">
          <a:xfrm>
            <a:off x="457200" y="4676775"/>
            <a:ext cx="3810000" cy="695325"/>
          </a:xfrm>
          <a:prstGeom prst="wedgeRoundRectCallout">
            <a:avLst>
              <a:gd name="adj1" fmla="val 74417"/>
              <a:gd name="adj2" fmla="val -309845"/>
              <a:gd name="adj3" fmla="val 16667"/>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solidFill>
                  <a:srgbClr val="003399"/>
                </a:solidFill>
              </a:rPr>
              <a:t>Mixin trait </a:t>
            </a:r>
            <a:r>
              <a:rPr lang="en-US" altLang="en-US" dirty="0"/>
              <a:t>SynchronizedMap</a:t>
            </a:r>
            <a:r>
              <a:rPr lang="en-US" altLang="en-US" dirty="0">
                <a:solidFill>
                  <a:srgbClr val="003399"/>
                </a:solidFill>
              </a:rPr>
              <a:t> to make </a:t>
            </a:r>
            <a:r>
              <a:rPr lang="en-US" altLang="en-US" dirty="0"/>
              <a:t>capital</a:t>
            </a:r>
            <a:r>
              <a:rPr lang="en-US" altLang="en-US" dirty="0">
                <a:solidFill>
                  <a:srgbClr val="003399"/>
                </a:solidFill>
              </a:rPr>
              <a:t> map thread-safe</a:t>
            </a:r>
            <a:endParaRPr lang="en-US" altLang="en-US" dirty="0"/>
          </a:p>
        </p:txBody>
      </p:sp>
    </p:spTree>
    <p:extLst>
      <p:ext uri="{BB962C8B-B14F-4D97-AF65-F5344CB8AC3E}">
        <p14:creationId xmlns:p14="http://schemas.microsoft.com/office/powerpoint/2010/main" val="177212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altLang="en-US" dirty="0" smtClean="0"/>
              <a:t>Why Do We Need Something Like HDFS?</a:t>
            </a:r>
          </a:p>
        </p:txBody>
      </p:sp>
      <p:sp>
        <p:nvSpPr>
          <p:cNvPr id="40963" name="Content Placeholder 2"/>
          <p:cNvSpPr>
            <a:spLocks noGrp="1"/>
          </p:cNvSpPr>
          <p:nvPr>
            <p:ph idx="1"/>
          </p:nvPr>
        </p:nvSpPr>
        <p:spPr/>
        <p:txBody>
          <a:bodyPr/>
          <a:lstStyle/>
          <a:p>
            <a:pPr marL="274320" indent="-274320" eaLnBrk="1" fontAlgn="auto" hangingPunct="1">
              <a:spcAft>
                <a:spcPts val="0"/>
              </a:spcAft>
              <a:buFont typeface="Wingdings 2"/>
              <a:buChar char=""/>
              <a:defRPr/>
            </a:pPr>
            <a:r>
              <a:rPr lang="en-US" sz="2000" dirty="0"/>
              <a:t>At </a:t>
            </a:r>
            <a:r>
              <a:rPr lang="en-US" sz="2000" dirty="0" smtClean="0"/>
              <a:t>Google, MapReduce </a:t>
            </a:r>
            <a:r>
              <a:rPr lang="en-US" sz="2000" dirty="0"/>
              <a:t>operations are run on a special file system called the Google File System (GFS) that is highly optimized for this purpose.</a:t>
            </a:r>
          </a:p>
          <a:p>
            <a:pPr marL="674370" lvl="1" indent="-274320" eaLnBrk="1" fontAlgn="auto" hangingPunct="1">
              <a:spcAft>
                <a:spcPts val="0"/>
              </a:spcAft>
              <a:buFont typeface="Wingdings 2"/>
              <a:buChar char=""/>
              <a:defRPr/>
            </a:pPr>
            <a:r>
              <a:rPr lang="en-US" dirty="0"/>
              <a:t>But, GFS is not open source.</a:t>
            </a:r>
          </a:p>
          <a:p>
            <a:pPr marL="274320" indent="-274320" eaLnBrk="1" fontAlgn="auto" hangingPunct="1">
              <a:spcAft>
                <a:spcPts val="0"/>
              </a:spcAft>
              <a:buFont typeface="Wingdings 2"/>
              <a:buChar char=""/>
              <a:defRPr/>
            </a:pPr>
            <a:r>
              <a:rPr lang="en-US" sz="2000" dirty="0"/>
              <a:t>Doug Cutting and Yahoo! reverse engineered the GFS and called it the Hadoop Distributed File System (HDFS</a:t>
            </a:r>
            <a:r>
              <a:rPr lang="en-US" sz="2000" dirty="0" smtClean="0"/>
              <a:t>).</a:t>
            </a:r>
          </a:p>
          <a:p>
            <a:pPr marL="274320" indent="-274320" eaLnBrk="1" fontAlgn="auto" hangingPunct="1">
              <a:spcAft>
                <a:spcPts val="0"/>
              </a:spcAft>
              <a:buFont typeface="Wingdings 2"/>
              <a:buChar char=""/>
              <a:defRPr/>
            </a:pPr>
            <a:r>
              <a:rPr lang="en-US" sz="2000" dirty="0" smtClean="0"/>
              <a:t>Yahoo! contributed it to the Apache Foundation</a:t>
            </a:r>
          </a:p>
          <a:p>
            <a:pPr marL="274320" indent="-274320" eaLnBrk="1" fontAlgn="auto" hangingPunct="1">
              <a:spcAft>
                <a:spcPts val="0"/>
              </a:spcAft>
              <a:buFont typeface="Wingdings 2"/>
              <a:buChar char=""/>
              <a:defRPr/>
            </a:pPr>
            <a:r>
              <a:rPr lang="en-US" altLang="en-US" sz="2000" dirty="0" smtClean="0">
                <a:cs typeface="Courier New" panose="02070309020205020404" pitchFamily="49" charset="0"/>
              </a:rPr>
              <a:t>CPU &amp; transfer speed, RAM &amp; disk size were doubling every 18 - 24 months</a:t>
            </a:r>
            <a:endParaRPr lang="en-US" altLang="en-US" sz="2000" dirty="0">
              <a:cs typeface="Courier New" panose="02070309020205020404" pitchFamily="49" charset="0"/>
            </a:endParaRPr>
          </a:p>
          <a:p>
            <a:pPr marL="274320" indent="-274320" eaLnBrk="1" fontAlgn="auto" hangingPunct="1">
              <a:spcAft>
                <a:spcPts val="0"/>
              </a:spcAft>
              <a:buFont typeface="Wingdings 2"/>
              <a:buChar char=""/>
              <a:defRPr/>
            </a:pPr>
            <a:r>
              <a:rPr lang="en-US" altLang="en-US" sz="2000" dirty="0" smtClean="0">
                <a:cs typeface="Courier New" panose="02070309020205020404" pitchFamily="49" charset="0"/>
              </a:rPr>
              <a:t>Seek time nearly constant (~5%/year)</a:t>
            </a:r>
            <a:endParaRPr lang="en-US" altLang="en-US" sz="2000" dirty="0">
              <a:cs typeface="Courier New" panose="02070309020205020404" pitchFamily="49" charset="0"/>
            </a:endParaRPr>
          </a:p>
          <a:p>
            <a:pPr marL="274320" indent="-274320" eaLnBrk="1" fontAlgn="auto" hangingPunct="1">
              <a:spcAft>
                <a:spcPts val="0"/>
              </a:spcAft>
              <a:buFont typeface="Wingdings 2"/>
              <a:buChar char=""/>
              <a:defRPr/>
            </a:pPr>
            <a:r>
              <a:rPr lang="en-US" altLang="en-US" sz="2000" dirty="0" smtClean="0">
                <a:cs typeface="Courier New" panose="02070309020205020404" pitchFamily="49" charset="0"/>
              </a:rPr>
              <a:t>Time required to read entire drive is growing vs. transfer rate.</a:t>
            </a:r>
            <a:endParaRPr lang="en-US" altLang="en-US" sz="2000" dirty="0">
              <a:cs typeface="Courier New" panose="02070309020205020404" pitchFamily="49" charset="0"/>
            </a:endParaRPr>
          </a:p>
          <a:p>
            <a:pPr marL="274320" indent="-274320" eaLnBrk="1" fontAlgn="auto" hangingPunct="1">
              <a:spcAft>
                <a:spcPts val="0"/>
              </a:spcAft>
              <a:buFont typeface="Wingdings 2"/>
              <a:buChar char=""/>
              <a:defRPr/>
            </a:pPr>
            <a:r>
              <a:rPr lang="en-US" altLang="en-US" sz="2000" u="sng" dirty="0" smtClean="0">
                <a:cs typeface="Courier New" panose="02070309020205020404" pitchFamily="49" charset="0"/>
              </a:rPr>
              <a:t>Moral</a:t>
            </a:r>
            <a:r>
              <a:rPr lang="en-US" altLang="en-US" sz="2000" dirty="0" smtClean="0">
                <a:cs typeface="Courier New" panose="02070309020205020404" pitchFamily="49" charset="0"/>
              </a:rPr>
              <a:t>: scalable computing must go at the data transfer rate</a:t>
            </a:r>
          </a:p>
          <a:p>
            <a:pPr marL="274320" indent="-274320" eaLnBrk="1" fontAlgn="auto" hangingPunct="1">
              <a:spcAft>
                <a:spcPts val="0"/>
              </a:spcAft>
              <a:buFont typeface="Wingdings 2"/>
              <a:buChar char=""/>
              <a:defRPr/>
            </a:pPr>
            <a:r>
              <a:rPr lang="en-US" altLang="en-US" sz="2000" u="sng" dirty="0" smtClean="0">
                <a:cs typeface="Courier New" panose="02070309020205020404" pitchFamily="49" charset="0"/>
              </a:rPr>
              <a:t>Implies</a:t>
            </a:r>
            <a:r>
              <a:rPr lang="en-US" altLang="en-US" sz="2000" dirty="0" smtClean="0">
                <a:cs typeface="Courier New" panose="02070309020205020404" pitchFamily="49" charset="0"/>
              </a:rPr>
              <a:t>: </a:t>
            </a:r>
            <a:r>
              <a:rPr lang="en-US" altLang="en-US" sz="2000" dirty="0" smtClean="0">
                <a:solidFill>
                  <a:srgbClr val="FF0000"/>
                </a:solidFill>
                <a:cs typeface="Courier New" panose="02070309020205020404" pitchFamily="49" charset="0"/>
              </a:rPr>
              <a:t>Scale out</a:t>
            </a:r>
            <a:r>
              <a:rPr lang="en-US" altLang="en-US" sz="2000" dirty="0" smtClean="0">
                <a:cs typeface="Courier New" panose="02070309020205020404" pitchFamily="49" charset="0"/>
              </a:rPr>
              <a:t> </a:t>
            </a:r>
            <a:r>
              <a:rPr lang="en-US" altLang="en-US" sz="2000" u="sng" dirty="0" smtClean="0">
                <a:cs typeface="Courier New" panose="02070309020205020404" pitchFamily="49" charset="0"/>
              </a:rPr>
              <a:t>not</a:t>
            </a:r>
            <a:r>
              <a:rPr lang="en-US" altLang="en-US" sz="2000" dirty="0" smtClean="0">
                <a:cs typeface="Courier New" panose="02070309020205020404" pitchFamily="49" charset="0"/>
              </a:rPr>
              <a:t> </a:t>
            </a:r>
            <a:r>
              <a:rPr lang="en-US" altLang="en-US" sz="2000" dirty="0" smtClean="0">
                <a:solidFill>
                  <a:srgbClr val="FF0000"/>
                </a:solidFill>
                <a:cs typeface="Courier New" panose="02070309020205020404" pitchFamily="49" charset="0"/>
              </a:rPr>
              <a:t>Scale Up</a:t>
            </a:r>
          </a:p>
          <a:p>
            <a:pPr eaLnBrk="1" hangingPunct="1">
              <a:lnSpc>
                <a:spcPct val="90000"/>
              </a:lnSpc>
              <a:buFontTx/>
              <a:buNone/>
              <a:defRPr/>
            </a:pPr>
            <a:endParaRPr lang="en-US" altLang="en-US" sz="2000" b="1" dirty="0" smtClean="0"/>
          </a:p>
          <a:p>
            <a:pPr>
              <a:defRPr/>
            </a:pPr>
            <a:endParaRPr lang="en-US" altLang="en-US" dirty="0" smtClean="0"/>
          </a:p>
        </p:txBody>
      </p:sp>
      <p:sp>
        <p:nvSpPr>
          <p:cNvPr id="50180"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9636AD3-88B8-4FDC-A72F-10949EBC2491}" type="datetime1">
              <a:rPr lang="en-US" altLang="en-US" sz="1400" smtClean="0"/>
              <a:pPr>
                <a:spcBef>
                  <a:spcPct val="0"/>
                </a:spcBef>
                <a:buFontTx/>
                <a:buNone/>
              </a:pPr>
              <a:t>6/26/2021</a:t>
            </a:fld>
            <a:endParaRPr lang="en-US" altLang="en-US" sz="1400" dirty="0" smtClean="0"/>
          </a:p>
        </p:txBody>
      </p:sp>
      <p:sp>
        <p:nvSpPr>
          <p:cNvPr id="50181"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B0BA8D89-051C-4BCE-A8BE-8CB4BAE21137}" type="slidenum">
              <a:rPr lang="en-US" altLang="en-US" sz="1400" smtClean="0"/>
              <a:pPr>
                <a:spcBef>
                  <a:spcPct val="0"/>
                </a:spcBef>
                <a:buFontTx/>
                <a:buNone/>
              </a:pPr>
              <a:t>8</a:t>
            </a:fld>
            <a:endParaRPr lang="en-US" altLang="en-US" sz="1400" dirty="0" smtClean="0"/>
          </a:p>
        </p:txBody>
      </p:sp>
      <p:sp>
        <p:nvSpPr>
          <p:cNvPr id="50182"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Creating Lists</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2000" dirty="0" smtClean="0">
                <a:solidFill>
                  <a:schemeClr val="accent2"/>
                </a:solidFill>
                <a:latin typeface="Trebuchet MS" panose="020B0603020202020204" pitchFamily="34" charset="0"/>
              </a:rPr>
              <a:t>scala&gt; List('a', 'b', 'c')</a:t>
            </a:r>
          </a:p>
          <a:p>
            <a:pPr marL="0" indent="0" eaLnBrk="1" hangingPunct="1">
              <a:buNone/>
            </a:pPr>
            <a:r>
              <a:rPr lang="en-US" altLang="en-US" sz="2000" dirty="0" smtClean="0">
                <a:solidFill>
                  <a:schemeClr val="accent2"/>
                </a:solidFill>
                <a:latin typeface="Trebuchet MS" panose="020B0603020202020204" pitchFamily="34" charset="0"/>
              </a:rPr>
              <a:t>res0: List[Char] = List(a, b, c)</a:t>
            </a:r>
          </a:p>
          <a:p>
            <a:pPr marL="457200" lvl="1" indent="0" eaLnBrk="1" hangingPunct="1">
              <a:buNone/>
            </a:pPr>
            <a:endParaRPr lang="en-US" altLang="en-US" dirty="0">
              <a:solidFill>
                <a:schemeClr val="accent2"/>
              </a:solidFill>
              <a:latin typeface="Trebuchet MS" panose="020B0603020202020204" pitchFamily="34" charset="0"/>
            </a:endParaRPr>
          </a:p>
          <a:p>
            <a:pPr marL="0" indent="0" eaLnBrk="1" hangingPunct="1">
              <a:buNone/>
            </a:pPr>
            <a:r>
              <a:rPr lang="en-US" altLang="en-US" sz="2000" dirty="0" smtClean="0">
                <a:solidFill>
                  <a:schemeClr val="accent2"/>
                </a:solidFill>
                <a:latin typeface="Trebuchet MS" panose="020B0603020202020204" pitchFamily="34" charset="0"/>
              </a:rPr>
              <a:t>scala&gt; "abc" toList</a:t>
            </a:r>
          </a:p>
          <a:p>
            <a:pPr marL="0" indent="0" eaLnBrk="1" hangingPunct="1">
              <a:buNone/>
            </a:pPr>
            <a:r>
              <a:rPr lang="en-US" altLang="en-US" sz="2000" dirty="0" smtClean="0">
                <a:solidFill>
                  <a:schemeClr val="accent2"/>
                </a:solidFill>
                <a:latin typeface="Trebuchet MS" panose="020B0603020202020204" pitchFamily="34" charset="0"/>
              </a:rPr>
              <a:t>res1: List[Char] = List(a, b, c)</a:t>
            </a:r>
          </a:p>
          <a:p>
            <a:pPr marL="457200" lvl="1" indent="0" eaLnBrk="1" hangingPunct="1">
              <a:buNone/>
            </a:pPr>
            <a:endParaRPr lang="en-US" altLang="en-US" dirty="0">
              <a:solidFill>
                <a:schemeClr val="accent2"/>
              </a:solidFill>
              <a:latin typeface="Trebuchet MS" panose="020B0603020202020204" pitchFamily="34" charset="0"/>
            </a:endParaRPr>
          </a:p>
          <a:p>
            <a:pPr marL="0" indent="0" eaLnBrk="1" hangingPunct="1">
              <a:buNone/>
            </a:pPr>
            <a:r>
              <a:rPr lang="en-US" altLang="en-US" sz="2000" dirty="0" smtClean="0">
                <a:solidFill>
                  <a:schemeClr val="accent2"/>
                </a:solidFill>
                <a:latin typeface="Trebuchet MS" panose="020B0603020202020204" pitchFamily="34" charset="0"/>
              </a:rPr>
              <a:t>scala&gt; "Welcome to Scala" split(" ")</a:t>
            </a:r>
          </a:p>
          <a:p>
            <a:pPr marL="0" indent="0" eaLnBrk="1" hangingPunct="1">
              <a:buNone/>
            </a:pPr>
            <a:r>
              <a:rPr lang="en-US" altLang="en-US" sz="2000" dirty="0" smtClean="0">
                <a:solidFill>
                  <a:schemeClr val="accent2"/>
                </a:solidFill>
                <a:latin typeface="Trebuchet MS" panose="020B0603020202020204" pitchFamily="34" charset="0"/>
              </a:rPr>
              <a:t>res2: Array[java.lang.String] = Array(Welcome, to, Scala)</a:t>
            </a:r>
            <a:br>
              <a:rPr lang="en-US" altLang="en-US" sz="2000" dirty="0" smtClean="0">
                <a:solidFill>
                  <a:schemeClr val="accent2"/>
                </a:solidFill>
                <a:latin typeface="Trebuchet MS" panose="020B0603020202020204" pitchFamily="34" charset="0"/>
              </a:rPr>
            </a:br>
            <a:endParaRPr lang="en-US" altLang="en-US" sz="2000" dirty="0" smtClean="0">
              <a:solidFill>
                <a:schemeClr val="accent2"/>
              </a:solidFill>
              <a:latin typeface="Trebuchet MS" panose="020B0603020202020204" pitchFamily="34" charset="0"/>
            </a:endParaRPr>
          </a:p>
          <a:p>
            <a:pPr marL="0" indent="0" eaLnBrk="1" hangingPunct="1">
              <a:buNone/>
            </a:pPr>
            <a:r>
              <a:rPr lang="it-IT" altLang="en-US" sz="2000" dirty="0" smtClean="0">
                <a:solidFill>
                  <a:schemeClr val="accent2"/>
                </a:solidFill>
                <a:latin typeface="Trebuchet MS" panose="020B0603020202020204" pitchFamily="34" charset="0"/>
              </a:rPr>
              <a:t>scala&gt; val scala = "Scala" toList</a:t>
            </a:r>
          </a:p>
          <a:p>
            <a:pPr marL="0" indent="0" eaLnBrk="1" hangingPunct="1">
              <a:buNone/>
            </a:pPr>
            <a:r>
              <a:rPr lang="it-IT" altLang="en-US" sz="2000" dirty="0" smtClean="0">
                <a:solidFill>
                  <a:schemeClr val="accent2"/>
                </a:solidFill>
                <a:latin typeface="Trebuchet MS" panose="020B0603020202020204" pitchFamily="34" charset="0"/>
              </a:rPr>
              <a:t>scala: List[Char] = List(S, c, a, l, a)</a:t>
            </a:r>
          </a:p>
          <a:p>
            <a:pPr marL="457200" lvl="1" indent="0" eaLnBrk="1" hangingPunct="1">
              <a:buNone/>
            </a:pPr>
            <a:endParaRPr lang="it-IT" altLang="en-US" dirty="0">
              <a:solidFill>
                <a:schemeClr val="accent2"/>
              </a:solidFill>
              <a:latin typeface="Trebuchet MS" panose="020B0603020202020204" pitchFamily="34" charset="0"/>
            </a:endParaRPr>
          </a:p>
          <a:p>
            <a:pPr marL="0" indent="0" eaLnBrk="1" hangingPunct="1">
              <a:buNone/>
            </a:pPr>
            <a:r>
              <a:rPr lang="it-IT" altLang="en-US" sz="2000" dirty="0" smtClean="0">
                <a:solidFill>
                  <a:schemeClr val="accent2"/>
                </a:solidFill>
                <a:latin typeface="Trebuchet MS" panose="020B0603020202020204" pitchFamily="34" charset="0"/>
              </a:rPr>
              <a:t>scala&gt; "Hello" :: scala</a:t>
            </a:r>
          </a:p>
          <a:p>
            <a:pPr marL="0" indent="0" eaLnBrk="1" hangingPunct="1">
              <a:buNone/>
            </a:pPr>
            <a:r>
              <a:rPr lang="it-IT" altLang="en-US" sz="2000" dirty="0" smtClean="0">
                <a:solidFill>
                  <a:schemeClr val="accent2"/>
                </a:solidFill>
                <a:latin typeface="Trebuchet MS" panose="020B0603020202020204" pitchFamily="34" charset="0"/>
              </a:rPr>
              <a:t>res3: List[</a:t>
            </a:r>
            <a:r>
              <a:rPr lang="it-IT" altLang="en-US" sz="2000" dirty="0" smtClean="0">
                <a:solidFill>
                  <a:schemeClr val="tx2"/>
                </a:solidFill>
                <a:latin typeface="Trebuchet MS" panose="020B0603020202020204" pitchFamily="34" charset="0"/>
              </a:rPr>
              <a:t>Any</a:t>
            </a:r>
            <a:r>
              <a:rPr lang="it-IT" altLang="en-US" sz="2000" dirty="0" smtClean="0">
                <a:solidFill>
                  <a:schemeClr val="accent2"/>
                </a:solidFill>
                <a:latin typeface="Trebuchet MS" panose="020B0603020202020204" pitchFamily="34" charset="0"/>
              </a:rPr>
              <a:t>] = List(Hello, S, c, a, l, a)</a:t>
            </a:r>
            <a:endParaRPr lang="en-US" altLang="en-US" sz="2000" dirty="0" smtClean="0">
              <a:solidFill>
                <a:schemeClr val="accent2"/>
              </a:solidFill>
              <a:latin typeface="Trebuchet MS" panose="020B0603020202020204" pitchFamily="34" charset="0"/>
            </a:endParaRPr>
          </a:p>
          <a:p>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80</a:t>
            </a:fld>
            <a:endParaRPr lang="en-US" altLang="en-US" dirty="0"/>
          </a:p>
        </p:txBody>
      </p:sp>
    </p:spTree>
    <p:extLst>
      <p:ext uri="{BB962C8B-B14F-4D97-AF65-F5344CB8AC3E}">
        <p14:creationId xmlns:p14="http://schemas.microsoft.com/office/powerpoint/2010/main" val="41829236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Nil and ::</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1600" dirty="0" smtClean="0">
                <a:solidFill>
                  <a:schemeClr val="accent2"/>
                </a:solidFill>
                <a:latin typeface="Trebuchet MS" panose="020B0603020202020204" pitchFamily="34" charset="0"/>
              </a:rPr>
              <a:t>scala&gt; List()</a:t>
            </a:r>
          </a:p>
          <a:p>
            <a:pPr marL="0" indent="0" eaLnBrk="1" hangingPunct="1">
              <a:buNone/>
            </a:pPr>
            <a:r>
              <a:rPr lang="en-US" altLang="en-US" sz="1600" dirty="0" smtClean="0">
                <a:solidFill>
                  <a:schemeClr val="accent2"/>
                </a:solidFill>
                <a:latin typeface="Trebuchet MS" panose="020B0603020202020204" pitchFamily="34" charset="0"/>
              </a:rPr>
              <a:t>res4: List[Nothing] = List()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Nil</a:t>
            </a:r>
          </a:p>
          <a:p>
            <a:pPr marL="0" indent="0" eaLnBrk="1" hangingPunct="1">
              <a:buNone/>
            </a:pPr>
            <a:r>
              <a:rPr lang="en-US" altLang="en-US" sz="1600" dirty="0" smtClean="0">
                <a:solidFill>
                  <a:schemeClr val="accent2"/>
                </a:solidFill>
                <a:latin typeface="Trebuchet MS" panose="020B0603020202020204" pitchFamily="34" charset="0"/>
              </a:rPr>
              <a:t>res5: scala.collection.immutable.Nil.type = List()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 == Nil</a:t>
            </a:r>
          </a:p>
          <a:p>
            <a:pPr marL="0" indent="0" eaLnBrk="1" hangingPunct="1">
              <a:buNone/>
            </a:pPr>
            <a:r>
              <a:rPr lang="en-US" altLang="en-US" sz="1600" dirty="0" smtClean="0">
                <a:solidFill>
                  <a:schemeClr val="accent2"/>
                </a:solidFill>
                <a:latin typeface="Trebuchet MS" panose="020B0603020202020204" pitchFamily="34" charset="0"/>
              </a:rPr>
              <a:t>res6: Boolean = true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List[String]()</a:t>
            </a:r>
          </a:p>
          <a:p>
            <a:pPr marL="0" indent="0" eaLnBrk="1" hangingPunct="1">
              <a:buNone/>
            </a:pPr>
            <a:r>
              <a:rPr lang="en-US" altLang="en-US" sz="1600" dirty="0" smtClean="0">
                <a:solidFill>
                  <a:schemeClr val="accent2"/>
                </a:solidFill>
                <a:latin typeface="Trebuchet MS" panose="020B0603020202020204" pitchFamily="34" charset="0"/>
              </a:rPr>
              <a:t>res7: List[String] = List()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"xyz" :: Nil		“::” is the append operator</a:t>
            </a:r>
          </a:p>
          <a:p>
            <a:pPr marL="0" indent="0" eaLnBrk="1" hangingPunct="1">
              <a:buNone/>
            </a:pPr>
            <a:r>
              <a:rPr lang="en-US" altLang="en-US" sz="1600" dirty="0" smtClean="0">
                <a:solidFill>
                  <a:schemeClr val="accent2"/>
                </a:solidFill>
                <a:latin typeface="Trebuchet MS" panose="020B0603020202020204" pitchFamily="34" charset="0"/>
              </a:rPr>
              <a:t>res8: List[java.lang.String] = List(xyz)</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"abc" :: "xyz" :: Nil</a:t>
            </a:r>
          </a:p>
          <a:p>
            <a:pPr marL="0" indent="0" eaLnBrk="1" hangingPunct="1">
              <a:buNone/>
            </a:pPr>
            <a:r>
              <a:rPr lang="en-US" altLang="en-US" sz="1600" dirty="0" smtClean="0">
                <a:solidFill>
                  <a:schemeClr val="accent2"/>
                </a:solidFill>
                <a:latin typeface="Trebuchet MS" panose="020B0603020202020204" pitchFamily="34" charset="0"/>
              </a:rPr>
              <a:t>res9: List[java.lang.String] = List(abc, xyz)</a:t>
            </a:r>
          </a:p>
          <a:p>
            <a:endParaRPr lang="en-US" sz="16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81</a:t>
            </a:fld>
            <a:endParaRPr lang="en-US" altLang="en-US" dirty="0"/>
          </a:p>
        </p:txBody>
      </p:sp>
    </p:spTree>
    <p:extLst>
      <p:ext uri="{BB962C8B-B14F-4D97-AF65-F5344CB8AC3E}">
        <p14:creationId xmlns:p14="http://schemas.microsoft.com/office/powerpoint/2010/main" val="27572477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head, tail and isEmpty</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1600" dirty="0" smtClean="0">
                <a:solidFill>
                  <a:schemeClr val="accent2"/>
                </a:solidFill>
                <a:latin typeface="Trebuchet MS" panose="020B0603020202020204" pitchFamily="34" charset="0"/>
              </a:rPr>
              <a:t>scala&gt; val penn = "Pennsylvania" toList</a:t>
            </a:r>
          </a:p>
          <a:p>
            <a:pPr marL="0" indent="0" eaLnBrk="1" hangingPunct="1">
              <a:buNone/>
            </a:pPr>
            <a:r>
              <a:rPr lang="en-US" altLang="en-US" sz="1600" dirty="0" smtClean="0">
                <a:solidFill>
                  <a:schemeClr val="accent2"/>
                </a:solidFill>
                <a:latin typeface="Trebuchet MS" panose="020B0603020202020204" pitchFamily="34" charset="0"/>
              </a:rPr>
              <a:t>penn: List[Char] = List(P, e, n, n, s, y, l, v, a, n, i, a)</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penn head</a:t>
            </a:r>
          </a:p>
          <a:p>
            <a:pPr marL="0" indent="0" eaLnBrk="1" hangingPunct="1">
              <a:buNone/>
            </a:pPr>
            <a:r>
              <a:rPr lang="en-US" altLang="en-US" sz="1600" dirty="0" smtClean="0">
                <a:solidFill>
                  <a:schemeClr val="accent2"/>
                </a:solidFill>
                <a:latin typeface="Trebuchet MS" panose="020B0603020202020204" pitchFamily="34" charset="0"/>
              </a:rPr>
              <a:t>res10: Char = P</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penn tail</a:t>
            </a:r>
          </a:p>
          <a:p>
            <a:pPr marL="0" indent="0" eaLnBrk="1" hangingPunct="1">
              <a:buNone/>
            </a:pPr>
            <a:r>
              <a:rPr lang="en-US" altLang="en-US" sz="1600" dirty="0" smtClean="0">
                <a:solidFill>
                  <a:schemeClr val="accent2"/>
                </a:solidFill>
                <a:latin typeface="Trebuchet MS" panose="020B0603020202020204" pitchFamily="34" charset="0"/>
              </a:rPr>
              <a:t>res11: List[Char] = List(e, n, n, s, y, l, v, a, n, i, a)</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penn isEmpty</a:t>
            </a:r>
          </a:p>
          <a:p>
            <a:pPr marL="0" indent="0" eaLnBrk="1" hangingPunct="1">
              <a:buNone/>
            </a:pPr>
            <a:r>
              <a:rPr lang="en-US" altLang="en-US" sz="1600" dirty="0" smtClean="0">
                <a:solidFill>
                  <a:schemeClr val="accent2"/>
                </a:solidFill>
                <a:latin typeface="Trebuchet MS" panose="020B0603020202020204" pitchFamily="34" charset="0"/>
              </a:rPr>
              <a:t>res12: Boolean = false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Nil isEmpty</a:t>
            </a:r>
          </a:p>
          <a:p>
            <a:pPr marL="0" indent="0" eaLnBrk="1" hangingPunct="1">
              <a:buNone/>
            </a:pPr>
            <a:r>
              <a:rPr lang="en-US" altLang="en-US" sz="1600" dirty="0" smtClean="0">
                <a:solidFill>
                  <a:schemeClr val="accent2"/>
                </a:solidFill>
                <a:latin typeface="Trebuchet MS" panose="020B0603020202020204" pitchFamily="34" charset="0"/>
              </a:rPr>
              <a:t>res13: Boolean = true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Nil head</a:t>
            </a:r>
          </a:p>
          <a:p>
            <a:pPr marL="0" indent="0" eaLnBrk="1" hangingPunct="1">
              <a:buNone/>
            </a:pPr>
            <a:r>
              <a:rPr lang="en-US" altLang="en-US" sz="1600" dirty="0" smtClean="0">
                <a:solidFill>
                  <a:schemeClr val="accent2"/>
                </a:solidFill>
                <a:latin typeface="Trebuchet MS" panose="020B0603020202020204" pitchFamily="34" charset="0"/>
              </a:rPr>
              <a:t>java.util.NoSuchElementException: head of empty list </a:t>
            </a:r>
            <a:r>
              <a:rPr lang="en-US" altLang="en-US" sz="1600" dirty="0" smtClean="0"/>
              <a:t>(plus many more lines!)</a:t>
            </a:r>
          </a:p>
          <a:p>
            <a:endParaRPr lang="en-US" sz="16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82</a:t>
            </a:fld>
            <a:endParaRPr lang="en-US" altLang="en-US" dirty="0"/>
          </a:p>
        </p:txBody>
      </p:sp>
    </p:spTree>
    <p:extLst>
      <p:ext uri="{BB962C8B-B14F-4D97-AF65-F5344CB8AC3E}">
        <p14:creationId xmlns:p14="http://schemas.microsoft.com/office/powerpoint/2010/main" val="5638222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take, drop and splitAt</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1800" dirty="0" smtClean="0">
                <a:solidFill>
                  <a:schemeClr val="accent2"/>
                </a:solidFill>
                <a:latin typeface="Trebuchet MS" panose="020B0603020202020204" pitchFamily="34" charset="0"/>
              </a:rPr>
              <a:t>scala&gt; penn</a:t>
            </a:r>
          </a:p>
          <a:p>
            <a:pPr marL="0" indent="0" eaLnBrk="1" hangingPunct="1">
              <a:buNone/>
            </a:pPr>
            <a:r>
              <a:rPr lang="en-US" altLang="en-US" sz="1800" dirty="0" smtClean="0">
                <a:solidFill>
                  <a:schemeClr val="accent2"/>
                </a:solidFill>
                <a:latin typeface="Trebuchet MS" panose="020B0603020202020204" pitchFamily="34" charset="0"/>
              </a:rPr>
              <a:t>res16: List[Char] = List(P, e, n, n, s, y, l, v, a, n, i, a)</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penn take 4</a:t>
            </a:r>
          </a:p>
          <a:p>
            <a:pPr marL="0" indent="0" eaLnBrk="1" hangingPunct="1">
              <a:buNone/>
            </a:pPr>
            <a:r>
              <a:rPr lang="en-US" altLang="en-US" sz="1800" dirty="0" smtClean="0">
                <a:solidFill>
                  <a:schemeClr val="accent2"/>
                </a:solidFill>
                <a:latin typeface="Trebuchet MS" panose="020B0603020202020204" pitchFamily="34" charset="0"/>
              </a:rPr>
              <a:t>res17: List[Char] = List(P, e, n, n)</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penn drop 4</a:t>
            </a:r>
          </a:p>
          <a:p>
            <a:pPr marL="0" indent="0" eaLnBrk="1" hangingPunct="1">
              <a:buNone/>
            </a:pPr>
            <a:r>
              <a:rPr lang="en-US" altLang="en-US" sz="1800" dirty="0" smtClean="0">
                <a:solidFill>
                  <a:schemeClr val="accent2"/>
                </a:solidFill>
                <a:latin typeface="Trebuchet MS" panose="020B0603020202020204" pitchFamily="34" charset="0"/>
              </a:rPr>
              <a:t>res18: List[Char] = List(s, y, l, v, a, n, i, a)</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penn splitAt 4</a:t>
            </a:r>
          </a:p>
          <a:p>
            <a:pPr marL="0" indent="0" eaLnBrk="1" hangingPunct="1">
              <a:buNone/>
            </a:pPr>
            <a:r>
              <a:rPr lang="en-US" altLang="en-US" sz="1800" dirty="0" smtClean="0">
                <a:solidFill>
                  <a:schemeClr val="accent2"/>
                </a:solidFill>
                <a:latin typeface="Trebuchet MS" panose="020B0603020202020204" pitchFamily="34" charset="0"/>
              </a:rPr>
              <a:t>res19: (List[Char], List[Char]) = (List(P, e, n, n),List(s, y, l, v, a, n, i, a))</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penn.splitAt(4)</a:t>
            </a:r>
          </a:p>
          <a:p>
            <a:pPr marL="0" indent="0" eaLnBrk="1" hangingPunct="1">
              <a:buNone/>
            </a:pPr>
            <a:r>
              <a:rPr lang="en-US" altLang="en-US" sz="1800" dirty="0" smtClean="0">
                <a:solidFill>
                  <a:schemeClr val="accent2"/>
                </a:solidFill>
                <a:latin typeface="Trebuchet MS" panose="020B0603020202020204" pitchFamily="34" charset="0"/>
              </a:rPr>
              <a:t>res20: (List[Char], List[Char]) = (List(P, e, n, n),List(s, y, l, v, a, n, i, a))</a:t>
            </a:r>
          </a:p>
          <a:p>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83</a:t>
            </a:fld>
            <a:endParaRPr lang="en-US" altLang="en-US" dirty="0"/>
          </a:p>
        </p:txBody>
      </p:sp>
    </p:spTree>
    <p:extLst>
      <p:ext uri="{BB962C8B-B14F-4D97-AF65-F5344CB8AC3E}">
        <p14:creationId xmlns:p14="http://schemas.microsoft.com/office/powerpoint/2010/main" val="870741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toString and mkString</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1600" dirty="0" smtClean="0">
                <a:solidFill>
                  <a:schemeClr val="accent2"/>
                </a:solidFill>
                <a:latin typeface="Trebuchet MS" panose="020B0603020202020204" pitchFamily="34" charset="0"/>
              </a:rPr>
              <a:t>scala&gt; List(1, 2, 3).toString</a:t>
            </a:r>
          </a:p>
          <a:p>
            <a:pPr marL="0" indent="0" eaLnBrk="1" hangingPunct="1">
              <a:buNone/>
            </a:pPr>
            <a:r>
              <a:rPr lang="en-US" altLang="en-US" sz="1600" dirty="0" smtClean="0">
                <a:solidFill>
                  <a:schemeClr val="accent2"/>
                </a:solidFill>
                <a:latin typeface="Trebuchet MS" panose="020B0603020202020204" pitchFamily="34" charset="0"/>
              </a:rPr>
              <a:t>res25: String = List(1, 2, 3)</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List(1, 2, 3).toString == "List(1, 2, 3)"</a:t>
            </a:r>
          </a:p>
          <a:p>
            <a:pPr marL="0" indent="0" eaLnBrk="1" hangingPunct="1">
              <a:buNone/>
            </a:pPr>
            <a:r>
              <a:rPr lang="en-US" altLang="en-US" sz="1600" dirty="0" smtClean="0">
                <a:solidFill>
                  <a:schemeClr val="accent2"/>
                </a:solidFill>
                <a:latin typeface="Trebuchet MS" panose="020B0603020202020204" pitchFamily="34" charset="0"/>
              </a:rPr>
              <a:t>res26: Boolean = true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List(1, 2, 3) mkString(" is less than ")</a:t>
            </a:r>
          </a:p>
          <a:p>
            <a:pPr marL="0" indent="0" eaLnBrk="1" hangingPunct="1">
              <a:buNone/>
            </a:pPr>
            <a:r>
              <a:rPr lang="en-US" altLang="en-US" sz="1600" dirty="0" smtClean="0">
                <a:solidFill>
                  <a:schemeClr val="accent2"/>
                </a:solidFill>
                <a:latin typeface="Trebuchet MS" panose="020B0603020202020204" pitchFamily="34" charset="0"/>
              </a:rPr>
              <a:t>res27: String = 1 is less than 2 is less than 3</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List(1, 2, 3) mkString("*")</a:t>
            </a:r>
          </a:p>
          <a:p>
            <a:pPr marL="0" indent="0" eaLnBrk="1" hangingPunct="1">
              <a:buNone/>
            </a:pPr>
            <a:r>
              <a:rPr lang="en-US" altLang="en-US" sz="1600" dirty="0" smtClean="0">
                <a:solidFill>
                  <a:schemeClr val="accent2"/>
                </a:solidFill>
                <a:latin typeface="Trebuchet MS" panose="020B0603020202020204" pitchFamily="34" charset="0"/>
              </a:rPr>
              <a:t>res28: String = 1*2*3</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List(1, 2, 3) mkString("&lt;: ", "--", " :&gt;")</a:t>
            </a:r>
          </a:p>
          <a:p>
            <a:pPr marL="0" indent="0" eaLnBrk="1" hangingPunct="1">
              <a:buNone/>
            </a:pPr>
            <a:r>
              <a:rPr lang="en-US" altLang="en-US" sz="1600" dirty="0" smtClean="0">
                <a:solidFill>
                  <a:schemeClr val="accent2"/>
                </a:solidFill>
                <a:latin typeface="Trebuchet MS" panose="020B0603020202020204" pitchFamily="34" charset="0"/>
              </a:rPr>
              <a:t>res29: String = &lt;: 1--2--3 :&gt;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List(1, 2, 3) mkString("(", ", ", ")")</a:t>
            </a:r>
          </a:p>
          <a:p>
            <a:pPr marL="0" indent="0" eaLnBrk="1" hangingPunct="1">
              <a:buNone/>
            </a:pPr>
            <a:r>
              <a:rPr lang="en-US" altLang="en-US" sz="1600" dirty="0" smtClean="0">
                <a:solidFill>
                  <a:schemeClr val="accent2"/>
                </a:solidFill>
                <a:latin typeface="Trebuchet MS" panose="020B0603020202020204" pitchFamily="34" charset="0"/>
              </a:rPr>
              <a:t>res30: String = (1, 2, 3)</a:t>
            </a:r>
          </a:p>
          <a:p>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84</a:t>
            </a:fld>
            <a:endParaRPr lang="en-US" altLang="en-US" dirty="0"/>
          </a:p>
        </p:txBody>
      </p:sp>
    </p:spTree>
    <p:extLst>
      <p:ext uri="{BB962C8B-B14F-4D97-AF65-F5344CB8AC3E}">
        <p14:creationId xmlns:p14="http://schemas.microsoft.com/office/powerpoint/2010/main" val="9279900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zip and unzip</a:t>
            </a:r>
            <a:endParaRPr lang="en-US" dirty="0"/>
          </a:p>
        </p:txBody>
      </p:sp>
      <p:sp>
        <p:nvSpPr>
          <p:cNvPr id="3" name="Content Placeholder 2"/>
          <p:cNvSpPr>
            <a:spLocks noGrp="1"/>
          </p:cNvSpPr>
          <p:nvPr>
            <p:ph idx="1"/>
          </p:nvPr>
        </p:nvSpPr>
        <p:spPr/>
        <p:txBody>
          <a:bodyPr/>
          <a:lstStyle/>
          <a:p>
            <a:pPr marL="0" indent="0" eaLnBrk="1" hangingPunct="1">
              <a:buNone/>
            </a:pPr>
            <a:r>
              <a:rPr lang="en-US" altLang="en-US" sz="1600" dirty="0" smtClean="0">
                <a:solidFill>
                  <a:schemeClr val="accent2"/>
                </a:solidFill>
                <a:latin typeface="Trebuchet MS" panose="020B0603020202020204" pitchFamily="34" charset="0"/>
              </a:rPr>
              <a:t>scala&gt; val words = "one two three" split " "</a:t>
            </a:r>
          </a:p>
          <a:p>
            <a:pPr marL="0" indent="0" eaLnBrk="1" hangingPunct="1">
              <a:buNone/>
            </a:pPr>
            <a:r>
              <a:rPr lang="en-US" altLang="en-US" sz="1600" dirty="0" smtClean="0">
                <a:solidFill>
                  <a:schemeClr val="accent2"/>
                </a:solidFill>
                <a:latin typeface="Trebuchet MS" panose="020B0603020202020204" pitchFamily="34" charset="0"/>
              </a:rPr>
              <a:t>words: Array[java.lang.String] = Array(one, two, three)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val numbers = List(1, 2, 3, 4, 5)</a:t>
            </a:r>
          </a:p>
          <a:p>
            <a:pPr marL="0" indent="0" eaLnBrk="1" hangingPunct="1">
              <a:buNone/>
            </a:pPr>
            <a:r>
              <a:rPr lang="en-US" altLang="en-US" sz="1600" dirty="0" smtClean="0">
                <a:solidFill>
                  <a:schemeClr val="accent2"/>
                </a:solidFill>
                <a:latin typeface="Trebuchet MS" panose="020B0603020202020204" pitchFamily="34" charset="0"/>
              </a:rPr>
              <a:t>numbers: List[Int] = List(1, 2, 3, 4, 5)</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val z = words zip numbers</a:t>
            </a:r>
          </a:p>
          <a:p>
            <a:pPr marL="0" indent="0" eaLnBrk="1" hangingPunct="1">
              <a:buNone/>
            </a:pPr>
            <a:r>
              <a:rPr lang="en-US" altLang="en-US" sz="1600" dirty="0" smtClean="0">
                <a:solidFill>
                  <a:schemeClr val="accent2"/>
                </a:solidFill>
                <a:latin typeface="Trebuchet MS" panose="020B0603020202020204" pitchFamily="34" charset="0"/>
              </a:rPr>
              <a:t>z: Array[(java.lang.String, Int)] = Array((one,1), (two,2), (three,3))</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val zz = numbers zip words</a:t>
            </a:r>
          </a:p>
          <a:p>
            <a:pPr marL="0" indent="0" eaLnBrk="1" hangingPunct="1">
              <a:buNone/>
            </a:pPr>
            <a:r>
              <a:rPr lang="en-US" altLang="en-US" sz="1600" dirty="0" smtClean="0">
                <a:solidFill>
                  <a:schemeClr val="accent2"/>
                </a:solidFill>
                <a:latin typeface="Trebuchet MS" panose="020B0603020202020204" pitchFamily="34" charset="0"/>
              </a:rPr>
              <a:t>zz: List[(Int, java.lang.String)] = List((1,one), (2,two), (3,three))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z toMap</a:t>
            </a:r>
          </a:p>
          <a:p>
            <a:pPr marL="0" indent="0" eaLnBrk="1" hangingPunct="1">
              <a:buNone/>
            </a:pPr>
            <a:r>
              <a:rPr lang="en-US" altLang="en-US" sz="1600" dirty="0" smtClean="0">
                <a:solidFill>
                  <a:schemeClr val="accent2"/>
                </a:solidFill>
                <a:latin typeface="Trebuchet MS" panose="020B0603020202020204" pitchFamily="34" charset="0"/>
              </a:rPr>
              <a:t>res31: scala.collection.immutable.Map[java.lang.String,Int] = Map((one,1), (two,2), (three,3))</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zz unzip</a:t>
            </a:r>
          </a:p>
          <a:p>
            <a:pPr marL="0" indent="0" eaLnBrk="1" hangingPunct="1">
              <a:buNone/>
            </a:pPr>
            <a:r>
              <a:rPr lang="en-US" altLang="en-US" sz="1600" dirty="0" smtClean="0">
                <a:solidFill>
                  <a:schemeClr val="accent2"/>
                </a:solidFill>
                <a:latin typeface="Trebuchet MS" panose="020B0603020202020204" pitchFamily="34" charset="0"/>
              </a:rPr>
              <a:t>res32: (List[Int], List[java.lang.String]) = (List(1, 2, 3),List(one, two, three))</a:t>
            </a:r>
          </a:p>
          <a:p>
            <a:pPr marL="0" indent="0">
              <a:buNone/>
            </a:pPr>
            <a:endParaRPr lang="en-US" sz="16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85</a:t>
            </a:fld>
            <a:endParaRPr lang="en-US" altLang="en-US" dirty="0"/>
          </a:p>
        </p:txBody>
      </p:sp>
    </p:spTree>
    <p:extLst>
      <p:ext uri="{BB962C8B-B14F-4D97-AF65-F5344CB8AC3E}">
        <p14:creationId xmlns:p14="http://schemas.microsoft.com/office/powerpoint/2010/main" val="30182327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Functions</a:t>
            </a:r>
            <a:endParaRPr lang="en-US" dirty="0"/>
          </a:p>
        </p:txBody>
      </p:sp>
      <p:sp>
        <p:nvSpPr>
          <p:cNvPr id="3" name="Content Placeholder 2"/>
          <p:cNvSpPr>
            <a:spLocks noGrp="1"/>
          </p:cNvSpPr>
          <p:nvPr>
            <p:ph idx="1"/>
          </p:nvPr>
        </p:nvSpPr>
        <p:spPr/>
        <p:txBody>
          <a:bodyPr/>
          <a:lstStyle/>
          <a:p>
            <a:pPr eaLnBrk="1" hangingPunct="1"/>
            <a:r>
              <a:rPr lang="en-US" altLang="en-US" sz="1600" dirty="0" smtClean="0"/>
              <a:t>The basic syntax of a function literal is:     </a:t>
            </a:r>
            <a:r>
              <a:rPr lang="en-US" altLang="en-US" sz="1600" b="1" i="1" dirty="0" smtClean="0">
                <a:solidFill>
                  <a:schemeClr val="hlink"/>
                </a:solidFill>
              </a:rPr>
              <a:t>parameter_list</a:t>
            </a:r>
            <a:r>
              <a:rPr lang="en-US" altLang="en-US" sz="1600" dirty="0" smtClean="0"/>
              <a:t> </a:t>
            </a:r>
            <a:r>
              <a:rPr lang="en-US" altLang="en-US" sz="1600" dirty="0" smtClean="0">
                <a:solidFill>
                  <a:schemeClr val="accent2"/>
                </a:solidFill>
                <a:latin typeface="Consolas" panose="020B0609020204030204" pitchFamily="49" charset="0"/>
              </a:rPr>
              <a:t>=&gt;</a:t>
            </a:r>
            <a:r>
              <a:rPr lang="en-US" altLang="en-US" sz="1600" dirty="0" smtClean="0"/>
              <a:t> </a:t>
            </a:r>
            <a:r>
              <a:rPr lang="en-US" altLang="en-US" sz="1600" b="1" i="1" dirty="0" smtClean="0">
                <a:solidFill>
                  <a:schemeClr val="hlink"/>
                </a:solidFill>
              </a:rPr>
              <a:t>function_body</a:t>
            </a:r>
          </a:p>
          <a:p>
            <a:pPr eaLnBrk="1" hangingPunct="1"/>
            <a:r>
              <a:rPr lang="en-US" altLang="en-US" sz="1600" dirty="0" smtClean="0"/>
              <a:t>A </a:t>
            </a:r>
            <a:r>
              <a:rPr lang="en-US" altLang="en-US" sz="1600" i="1" dirty="0" smtClean="0">
                <a:solidFill>
                  <a:schemeClr val="tx2"/>
                </a:solidFill>
              </a:rPr>
              <a:t>higher-order function </a:t>
            </a:r>
            <a:r>
              <a:rPr lang="en-US" altLang="en-US" sz="1600" dirty="0" smtClean="0"/>
              <a:t>is one that takes a function as a parameter, or returns a function as a result</a:t>
            </a:r>
            <a:br>
              <a:rPr lang="en-US" altLang="en-US" sz="1600" dirty="0" smtClean="0"/>
            </a:br>
            <a:endParaRPr lang="en-US" altLang="en-US" sz="1600" dirty="0" smtClean="0"/>
          </a:p>
          <a:p>
            <a:pPr marL="0" indent="0" eaLnBrk="1" hangingPunct="1">
              <a:buNone/>
            </a:pPr>
            <a:r>
              <a:rPr lang="en-US" altLang="en-US" sz="1800" dirty="0" smtClean="0">
                <a:solidFill>
                  <a:schemeClr val="accent2"/>
                </a:solidFill>
                <a:latin typeface="Trebuchet MS" panose="020B0603020202020204" pitchFamily="34" charset="0"/>
              </a:rPr>
              <a:t>scala&gt; val brag = "Scala is great!" toList</a:t>
            </a:r>
          </a:p>
          <a:p>
            <a:pPr marL="457200" lvl="1" indent="0" eaLnBrk="1" hangingPunct="1">
              <a:buNone/>
            </a:pPr>
            <a:r>
              <a:rPr lang="en-US" altLang="en-US" sz="1800" dirty="0" smtClean="0">
                <a:solidFill>
                  <a:schemeClr val="accent2"/>
                </a:solidFill>
                <a:latin typeface="Trebuchet MS" panose="020B0603020202020204" pitchFamily="34" charset="0"/>
              </a:rPr>
              <a:t>brag: List[Char] = List(S, c, a, l, a,  , i, s,  , g, r, e, a, t, !)</a:t>
            </a:r>
          </a:p>
          <a:p>
            <a:pPr marL="0" indent="0" eaLnBrk="1" hangingPunct="1">
              <a:buNone/>
            </a:pPr>
            <a:r>
              <a:rPr lang="en-US" altLang="en-US" sz="1800" dirty="0" smtClean="0">
                <a:solidFill>
                  <a:schemeClr val="accent2"/>
                </a:solidFill>
                <a:latin typeface="Trebuchet MS" panose="020B0603020202020204" pitchFamily="34" charset="0"/>
              </a:rPr>
              <a:t>scala&gt; brag count((ch: Char) =&gt; ch == 'a')</a:t>
            </a:r>
          </a:p>
          <a:p>
            <a:pPr marL="457200" lvl="1" indent="0" eaLnBrk="1" hangingPunct="1">
              <a:buNone/>
            </a:pPr>
            <a:r>
              <a:rPr lang="en-US" altLang="en-US" sz="1800" dirty="0" smtClean="0">
                <a:solidFill>
                  <a:schemeClr val="accent2"/>
                </a:solidFill>
                <a:latin typeface="Trebuchet MS" panose="020B0603020202020204" pitchFamily="34" charset="0"/>
              </a:rPr>
              <a:t>res34: Int = 3</a:t>
            </a:r>
          </a:p>
          <a:p>
            <a:pPr marL="0" indent="0" eaLnBrk="1" hangingPunct="1">
              <a:buNone/>
            </a:pPr>
            <a:r>
              <a:rPr lang="en-US" altLang="en-US" sz="1800" dirty="0" smtClean="0">
                <a:solidFill>
                  <a:schemeClr val="accent2"/>
                </a:solidFill>
                <a:latin typeface="Trebuchet MS" panose="020B0603020202020204" pitchFamily="34" charset="0"/>
              </a:rPr>
              <a:t>scala&gt; brag count((ch: Char) =&gt; !(ch isLetter))    e.g., space, space, !</a:t>
            </a:r>
          </a:p>
          <a:p>
            <a:pPr marL="457200" lvl="1" indent="0" eaLnBrk="1" hangingPunct="1">
              <a:buNone/>
            </a:pPr>
            <a:r>
              <a:rPr lang="en-US" altLang="en-US" sz="1800" dirty="0" smtClean="0">
                <a:solidFill>
                  <a:schemeClr val="accent2"/>
                </a:solidFill>
                <a:latin typeface="Trebuchet MS" panose="020B0603020202020204" pitchFamily="34" charset="0"/>
              </a:rPr>
              <a:t>res35: Int = 3</a:t>
            </a:r>
          </a:p>
          <a:p>
            <a:pPr marL="0" indent="0" eaLnBrk="1" hangingPunct="1">
              <a:buNone/>
            </a:pPr>
            <a:r>
              <a:rPr lang="en-US" altLang="en-US" sz="1800" dirty="0" smtClean="0">
                <a:solidFill>
                  <a:schemeClr val="accent2"/>
                </a:solidFill>
                <a:latin typeface="Trebuchet MS" panose="020B0603020202020204" pitchFamily="34" charset="0"/>
              </a:rPr>
              <a:t>scala&gt; "Scala is great!".toList.count((ch: Char) =&gt; ch &lt; 'f')</a:t>
            </a:r>
          </a:p>
          <a:p>
            <a:pPr marL="457200" lvl="1" indent="0" eaLnBrk="1" hangingPunct="1">
              <a:buNone/>
            </a:pPr>
            <a:r>
              <a:rPr lang="en-US" altLang="en-US" sz="1800" dirty="0" smtClean="0">
                <a:solidFill>
                  <a:schemeClr val="accent2"/>
                </a:solidFill>
                <a:latin typeface="Trebuchet MS" panose="020B0603020202020204" pitchFamily="34" charset="0"/>
              </a:rPr>
              <a:t>res36: Int = 9</a:t>
            </a:r>
          </a:p>
          <a:p>
            <a:pPr marL="0" indent="0" eaLnBrk="1" hangingPunct="1">
              <a:buNone/>
            </a:pPr>
            <a:r>
              <a:rPr lang="en-US" altLang="en-US" sz="1800" dirty="0" smtClean="0">
                <a:solidFill>
                  <a:schemeClr val="accent2"/>
                </a:solidFill>
                <a:latin typeface="Trebuchet MS" panose="020B0603020202020204" pitchFamily="34" charset="0"/>
              </a:rPr>
              <a:t>scala&gt; "aeiou" contains 'e'</a:t>
            </a:r>
          </a:p>
          <a:p>
            <a:pPr marL="457200" lvl="1" indent="0" eaLnBrk="1" hangingPunct="1">
              <a:buNone/>
            </a:pPr>
            <a:r>
              <a:rPr lang="en-US" altLang="en-US" sz="1800" dirty="0" smtClean="0">
                <a:solidFill>
                  <a:schemeClr val="accent2"/>
                </a:solidFill>
                <a:latin typeface="Trebuchet MS" panose="020B0603020202020204" pitchFamily="34" charset="0"/>
              </a:rPr>
              <a:t>res37: Boolean = true</a:t>
            </a:r>
          </a:p>
          <a:p>
            <a:pPr marL="0" indent="0" eaLnBrk="1" hangingPunct="1">
              <a:buNone/>
            </a:pPr>
            <a:r>
              <a:rPr lang="en-US" altLang="en-US" sz="1800" dirty="0" smtClean="0">
                <a:solidFill>
                  <a:schemeClr val="accent2"/>
                </a:solidFill>
                <a:latin typeface="Trebuchet MS" panose="020B0603020202020204" pitchFamily="34" charset="0"/>
              </a:rPr>
              <a:t>scala&gt; "Scala is great!".toList.count((ch: Char) =&gt; "aeiou" contains ch)</a:t>
            </a:r>
          </a:p>
          <a:p>
            <a:pPr marL="457200" lvl="1" indent="0" eaLnBrk="1" hangingPunct="1">
              <a:buNone/>
            </a:pPr>
            <a:r>
              <a:rPr lang="en-US" altLang="en-US" sz="1800" dirty="0" smtClean="0">
                <a:solidFill>
                  <a:schemeClr val="accent2"/>
                </a:solidFill>
                <a:latin typeface="Trebuchet MS" panose="020B0603020202020204" pitchFamily="34" charset="0"/>
              </a:rPr>
              <a:t>res38: Int = 5</a:t>
            </a:r>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86</a:t>
            </a:fld>
            <a:endParaRPr lang="en-US" altLang="en-US" dirty="0"/>
          </a:p>
        </p:txBody>
      </p:sp>
    </p:spTree>
    <p:extLst>
      <p:ext uri="{BB962C8B-B14F-4D97-AF65-F5344CB8AC3E}">
        <p14:creationId xmlns:p14="http://schemas.microsoft.com/office/powerpoint/2010/main" val="36723412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forAll and exists</a:t>
            </a:r>
            <a:endParaRPr lang="en-US" dirty="0"/>
          </a:p>
        </p:txBody>
      </p:sp>
      <p:sp>
        <p:nvSpPr>
          <p:cNvPr id="3" name="Content Placeholder 2"/>
          <p:cNvSpPr>
            <a:spLocks noGrp="1"/>
          </p:cNvSpPr>
          <p:nvPr>
            <p:ph idx="1"/>
          </p:nvPr>
        </p:nvSpPr>
        <p:spPr/>
        <p:txBody>
          <a:bodyPr/>
          <a:lstStyle/>
          <a:p>
            <a:pPr eaLnBrk="1" hangingPunct="1"/>
            <a:r>
              <a:rPr lang="en-US" altLang="en-US" sz="1600" dirty="0" smtClean="0"/>
              <a:t>Whereas </a:t>
            </a:r>
            <a:r>
              <a:rPr lang="en-US" altLang="en-US" sz="1600" dirty="0" smtClean="0">
                <a:solidFill>
                  <a:schemeClr val="accent2"/>
                </a:solidFill>
                <a:latin typeface="Trebuchet MS" panose="020B0603020202020204" pitchFamily="34" charset="0"/>
              </a:rPr>
              <a:t>count</a:t>
            </a:r>
            <a:r>
              <a:rPr lang="en-US" altLang="en-US" sz="1600" dirty="0" smtClean="0"/>
              <a:t> returns an </a:t>
            </a:r>
            <a:r>
              <a:rPr lang="en-US" altLang="en-US" sz="1600" dirty="0" smtClean="0">
                <a:solidFill>
                  <a:schemeClr val="accent2"/>
                </a:solidFill>
                <a:latin typeface="Trebuchet MS" panose="020B0603020202020204" pitchFamily="34" charset="0"/>
              </a:rPr>
              <a:t>Int</a:t>
            </a:r>
            <a:r>
              <a:rPr lang="en-US" altLang="en-US" sz="1600" dirty="0" smtClean="0"/>
              <a:t>, </a:t>
            </a:r>
            <a:r>
              <a:rPr lang="en-US" altLang="en-US" sz="1600" dirty="0" smtClean="0">
                <a:solidFill>
                  <a:schemeClr val="accent2"/>
                </a:solidFill>
                <a:latin typeface="Trebuchet MS" panose="020B0603020202020204" pitchFamily="34" charset="0"/>
              </a:rPr>
              <a:t>forall</a:t>
            </a:r>
            <a:r>
              <a:rPr lang="en-US" altLang="en-US" sz="1600" dirty="0" smtClean="0"/>
              <a:t> and </a:t>
            </a:r>
            <a:r>
              <a:rPr lang="en-US" altLang="en-US" sz="1600" dirty="0" smtClean="0">
                <a:solidFill>
                  <a:schemeClr val="accent2"/>
                </a:solidFill>
                <a:latin typeface="Trebuchet MS" panose="020B0603020202020204" pitchFamily="34" charset="0"/>
              </a:rPr>
              <a:t>exists</a:t>
            </a:r>
            <a:r>
              <a:rPr lang="en-US" altLang="en-US" sz="1600" dirty="0" smtClean="0"/>
              <a:t> return a </a:t>
            </a:r>
            <a:r>
              <a:rPr lang="en-US" altLang="en-US" sz="1600" dirty="0" smtClean="0">
                <a:solidFill>
                  <a:schemeClr val="accent2"/>
                </a:solidFill>
                <a:latin typeface="Trebuchet MS" panose="020B0603020202020204" pitchFamily="34" charset="0"/>
              </a:rPr>
              <a:t>Boolean</a:t>
            </a:r>
            <a:r>
              <a:rPr lang="en-US" altLang="en-US" sz="1600" dirty="0" smtClean="0"/>
              <a:t/>
            </a:r>
            <a:br>
              <a:rPr lang="en-US" altLang="en-US" sz="1600" dirty="0" smtClean="0"/>
            </a:br>
            <a:endParaRPr lang="en-US" altLang="en-US" sz="1600" dirty="0" smtClean="0"/>
          </a:p>
          <a:p>
            <a:pPr marL="0" indent="0" eaLnBrk="1" hangingPunct="1">
              <a:buNone/>
            </a:pPr>
            <a:r>
              <a:rPr lang="en-US" altLang="en-US" sz="1600" dirty="0" smtClean="0">
                <a:solidFill>
                  <a:schemeClr val="accent2"/>
                </a:solidFill>
                <a:latin typeface="Trebuchet MS" panose="020B0603020202020204" pitchFamily="34" charset="0"/>
              </a:rPr>
              <a:t>scala&gt; val n = List(3, 1, 4, 1, 6)</a:t>
            </a:r>
          </a:p>
          <a:p>
            <a:pPr marL="0" indent="0" eaLnBrk="1" hangingPunct="1">
              <a:buNone/>
            </a:pPr>
            <a:r>
              <a:rPr lang="en-US" altLang="en-US" sz="1600" dirty="0" smtClean="0">
                <a:solidFill>
                  <a:schemeClr val="accent2"/>
                </a:solidFill>
                <a:latin typeface="Trebuchet MS" panose="020B0603020202020204" pitchFamily="34" charset="0"/>
              </a:rPr>
              <a:t>n: List[Int] = List(3, 1, 4, 1, 6)</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 forall(x =&gt; x &lt; 8)</a:t>
            </a:r>
          </a:p>
          <a:p>
            <a:pPr marL="0" indent="0" eaLnBrk="1" hangingPunct="1">
              <a:buNone/>
            </a:pPr>
            <a:r>
              <a:rPr lang="en-US" altLang="en-US" sz="1600" dirty="0" smtClean="0">
                <a:solidFill>
                  <a:schemeClr val="accent2"/>
                </a:solidFill>
                <a:latin typeface="Trebuchet MS" panose="020B0603020202020204" pitchFamily="34" charset="0"/>
              </a:rPr>
              <a:t>res53: Boolean = true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 forall(x =&gt; x &lt; 5)</a:t>
            </a:r>
          </a:p>
          <a:p>
            <a:pPr marL="0" indent="0" eaLnBrk="1" hangingPunct="1">
              <a:buNone/>
            </a:pPr>
            <a:r>
              <a:rPr lang="en-US" altLang="en-US" sz="1600" dirty="0" smtClean="0">
                <a:solidFill>
                  <a:schemeClr val="accent2"/>
                </a:solidFill>
                <a:latin typeface="Trebuchet MS" panose="020B0603020202020204" pitchFamily="34" charset="0"/>
              </a:rPr>
              <a:t>res54: Boolean = false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 exists(_ &lt; 5)</a:t>
            </a:r>
          </a:p>
          <a:p>
            <a:pPr marL="0" indent="0" eaLnBrk="1" hangingPunct="1">
              <a:buNone/>
            </a:pPr>
            <a:r>
              <a:rPr lang="en-US" altLang="en-US" sz="1600" dirty="0" smtClean="0">
                <a:solidFill>
                  <a:schemeClr val="accent2"/>
                </a:solidFill>
                <a:latin typeface="Trebuchet MS" panose="020B0603020202020204" pitchFamily="34" charset="0"/>
              </a:rPr>
              <a:t>res55: Boolean = true</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n exists(_ &gt; 8)</a:t>
            </a:r>
          </a:p>
          <a:p>
            <a:pPr marL="0" indent="0" eaLnBrk="1" hangingPunct="1">
              <a:buNone/>
            </a:pPr>
            <a:r>
              <a:rPr lang="en-US" altLang="en-US" sz="1600" dirty="0" smtClean="0">
                <a:solidFill>
                  <a:schemeClr val="accent2"/>
                </a:solidFill>
                <a:latin typeface="Trebuchet MS" panose="020B0603020202020204" pitchFamily="34" charset="0"/>
              </a:rPr>
              <a:t>res56: Boolean = false</a:t>
            </a:r>
          </a:p>
          <a:p>
            <a:pPr marL="0" indent="0">
              <a:buNone/>
            </a:pPr>
            <a:endParaRPr lang="en-US" sz="16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87</a:t>
            </a:fld>
            <a:endParaRPr lang="en-US" altLang="en-US" dirty="0"/>
          </a:p>
        </p:txBody>
      </p:sp>
    </p:spTree>
    <p:extLst>
      <p:ext uri="{BB962C8B-B14F-4D97-AF65-F5344CB8AC3E}">
        <p14:creationId xmlns:p14="http://schemas.microsoft.com/office/powerpoint/2010/main" val="1365438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forEach</a:t>
            </a:r>
            <a:endParaRPr lang="en-US" dirty="0"/>
          </a:p>
        </p:txBody>
      </p:sp>
      <p:sp>
        <p:nvSpPr>
          <p:cNvPr id="3" name="Content Placeholder 2"/>
          <p:cNvSpPr>
            <a:spLocks noGrp="1"/>
          </p:cNvSpPr>
          <p:nvPr>
            <p:ph idx="1"/>
          </p:nvPr>
        </p:nvSpPr>
        <p:spPr/>
        <p:txBody>
          <a:bodyPr/>
          <a:lstStyle/>
          <a:p>
            <a:pPr eaLnBrk="1" hangingPunct="1"/>
            <a:r>
              <a:rPr lang="en-US" altLang="en-US" sz="1600" dirty="0" smtClean="0">
                <a:solidFill>
                  <a:schemeClr val="accent2"/>
                </a:solidFill>
                <a:latin typeface="Trebuchet MS" panose="020B0603020202020204" pitchFamily="34" charset="0"/>
              </a:rPr>
              <a:t>foreach</a:t>
            </a:r>
            <a:r>
              <a:rPr lang="en-US" altLang="en-US" sz="1800" dirty="0" smtClean="0"/>
              <a:t> returns the unit value</a:t>
            </a:r>
            <a:br>
              <a:rPr lang="en-US" altLang="en-US" sz="1800" dirty="0" smtClean="0"/>
            </a:br>
            <a:endParaRPr lang="en-US" altLang="en-US" sz="1800" dirty="0" smtClean="0"/>
          </a:p>
          <a:p>
            <a:pPr marL="0" indent="0" eaLnBrk="1" hangingPunct="1">
              <a:buNone/>
            </a:pPr>
            <a:r>
              <a:rPr lang="en-US" altLang="en-US" sz="1600" dirty="0" smtClean="0">
                <a:solidFill>
                  <a:schemeClr val="accent2"/>
                </a:solidFill>
                <a:latin typeface="Trebuchet MS" panose="020B0603020202020204" pitchFamily="34" charset="0"/>
              </a:rPr>
              <a:t>scala&gt; val brag = List("Scala", "is", "great!")</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brag: List[java.lang.String] = List(Scala, is, great!)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brag foreach (println(_))</a:t>
            </a:r>
          </a:p>
          <a:p>
            <a:pPr marL="0" indent="0" eaLnBrk="1" hangingPunct="1">
              <a:buNone/>
            </a:pPr>
            <a:r>
              <a:rPr lang="en-US" altLang="en-US" sz="1600" dirty="0" smtClean="0">
                <a:solidFill>
                  <a:schemeClr val="accent2"/>
                </a:solidFill>
                <a:latin typeface="Trebuchet MS" panose="020B0603020202020204" pitchFamily="34" charset="0"/>
              </a:rPr>
              <a:t>Scala</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is</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great!</a:t>
            </a:r>
          </a:p>
          <a:p>
            <a:pPr marL="0" indent="0" eaLnBrk="1" hangingPunct="1">
              <a:buNone/>
            </a:pP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brag foreach(println)</a:t>
            </a:r>
          </a:p>
          <a:p>
            <a:pPr marL="0" indent="0" eaLnBrk="1" hangingPunct="1">
              <a:buNone/>
            </a:pPr>
            <a:r>
              <a:rPr lang="en-US" altLang="en-US" sz="1600" dirty="0" smtClean="0">
                <a:solidFill>
                  <a:schemeClr val="accent2"/>
                </a:solidFill>
                <a:latin typeface="Trebuchet MS" panose="020B0603020202020204" pitchFamily="34" charset="0"/>
              </a:rPr>
              <a:t>Scala</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is</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great!</a:t>
            </a:r>
            <a:br>
              <a:rPr lang="en-US" altLang="en-US" sz="1600" dirty="0" smtClean="0">
                <a:solidFill>
                  <a:schemeClr val="accent2"/>
                </a:solidFill>
                <a:latin typeface="Trebuchet MS" panose="020B0603020202020204" pitchFamily="34" charset="0"/>
              </a:rPr>
            </a:br>
            <a:endParaRPr lang="en-US" altLang="en-US" sz="1600" dirty="0" smtClean="0">
              <a:solidFill>
                <a:schemeClr val="accent2"/>
              </a:solidFill>
              <a:latin typeface="Trebuchet MS" panose="020B0603020202020204" pitchFamily="34" charset="0"/>
            </a:endParaRPr>
          </a:p>
          <a:p>
            <a:pPr marL="0" indent="0" eaLnBrk="1" hangingPunct="1">
              <a:buNone/>
            </a:pPr>
            <a:r>
              <a:rPr lang="en-US" altLang="en-US" sz="1600" dirty="0" smtClean="0">
                <a:solidFill>
                  <a:schemeClr val="accent2"/>
                </a:solidFill>
                <a:latin typeface="Trebuchet MS" panose="020B0603020202020204" pitchFamily="34" charset="0"/>
              </a:rPr>
              <a:t>scala&gt; List(3, 1, 4, 1, 6) foreach (x =&gt; if (x &gt; 1) println(x))</a:t>
            </a:r>
          </a:p>
          <a:p>
            <a:pPr marL="0" indent="0" eaLnBrk="1" hangingPunct="1">
              <a:buNone/>
            </a:pPr>
            <a:r>
              <a:rPr lang="en-US" altLang="en-US" sz="1600" dirty="0" smtClean="0">
                <a:solidFill>
                  <a:schemeClr val="accent2"/>
                </a:solidFill>
                <a:latin typeface="Trebuchet MS" panose="020B0603020202020204" pitchFamily="34" charset="0"/>
              </a:rPr>
              <a:t>3</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4</a:t>
            </a:r>
            <a:br>
              <a:rPr lang="en-US" altLang="en-US" sz="1600" dirty="0" smtClean="0">
                <a:solidFill>
                  <a:schemeClr val="accent2"/>
                </a:solidFill>
                <a:latin typeface="Trebuchet MS" panose="020B0603020202020204" pitchFamily="34" charset="0"/>
              </a:rPr>
            </a:br>
            <a:r>
              <a:rPr lang="en-US" altLang="en-US" sz="1600" dirty="0" smtClean="0">
                <a:solidFill>
                  <a:schemeClr val="accent2"/>
                </a:solidFill>
                <a:latin typeface="Trebuchet MS" panose="020B0603020202020204" pitchFamily="34" charset="0"/>
              </a:rPr>
              <a:t>6</a:t>
            </a:r>
          </a:p>
          <a:p>
            <a:endParaRPr lang="en-US" sz="16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88</a:t>
            </a:fld>
            <a:endParaRPr lang="en-US" altLang="en-US" dirty="0"/>
          </a:p>
        </p:txBody>
      </p:sp>
      <p:cxnSp>
        <p:nvCxnSpPr>
          <p:cNvPr id="8" name="Straight Connector 7"/>
          <p:cNvCxnSpPr/>
          <p:nvPr/>
        </p:nvCxnSpPr>
        <p:spPr>
          <a:xfrm>
            <a:off x="3657600" y="2590800"/>
            <a:ext cx="7620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429000" y="3429000"/>
            <a:ext cx="990600" cy="6096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38870" y="3207026"/>
            <a:ext cx="3044423" cy="369332"/>
          </a:xfrm>
          <a:prstGeom prst="rect">
            <a:avLst/>
          </a:prstGeom>
          <a:noFill/>
        </p:spPr>
        <p:txBody>
          <a:bodyPr wrap="none" rtlCol="0">
            <a:spAutoFit/>
          </a:bodyPr>
          <a:lstStyle/>
          <a:p>
            <a:r>
              <a:rPr lang="en-US" dirty="0" smtClean="0"/>
              <a:t>Notice how we called println</a:t>
            </a:r>
            <a:endParaRPr lang="en-US" dirty="0"/>
          </a:p>
        </p:txBody>
      </p:sp>
    </p:spTree>
    <p:extLst>
      <p:ext uri="{BB962C8B-B14F-4D97-AF65-F5344CB8AC3E}">
        <p14:creationId xmlns:p14="http://schemas.microsoft.com/office/powerpoint/2010/main" val="23378620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Map</a:t>
            </a:r>
            <a:endParaRPr lang="en-US" dirty="0"/>
          </a:p>
        </p:txBody>
      </p:sp>
      <p:sp>
        <p:nvSpPr>
          <p:cNvPr id="3" name="Content Placeholder 2"/>
          <p:cNvSpPr>
            <a:spLocks noGrp="1"/>
          </p:cNvSpPr>
          <p:nvPr>
            <p:ph idx="1"/>
          </p:nvPr>
        </p:nvSpPr>
        <p:spPr/>
        <p:txBody>
          <a:bodyPr/>
          <a:lstStyle/>
          <a:p>
            <a:pPr eaLnBrk="1" hangingPunct="1"/>
            <a:r>
              <a:rPr lang="en-US" altLang="en-US" dirty="0" smtClean="0">
                <a:solidFill>
                  <a:schemeClr val="accent2"/>
                </a:solidFill>
                <a:latin typeface="Trebuchet MS" panose="020B0603020202020204" pitchFamily="34" charset="0"/>
              </a:rPr>
              <a:t>map</a:t>
            </a:r>
            <a:r>
              <a:rPr lang="en-US" altLang="en-US" dirty="0" smtClean="0"/>
              <a:t> produces a new list by applying the given function to each element of the given list</a:t>
            </a:r>
            <a:br>
              <a:rPr lang="en-US" altLang="en-US" dirty="0" smtClean="0"/>
            </a:br>
            <a:endParaRPr lang="en-US" altLang="en-US" dirty="0" smtClean="0"/>
          </a:p>
          <a:p>
            <a:pPr marL="0" indent="0" eaLnBrk="1" hangingPunct="1">
              <a:buNone/>
            </a:pPr>
            <a:r>
              <a:rPr lang="en-US" altLang="en-US" sz="1800" dirty="0" smtClean="0">
                <a:solidFill>
                  <a:schemeClr val="accent2"/>
                </a:solidFill>
                <a:latin typeface="Trebuchet MS" panose="020B0603020202020204" pitchFamily="34" charset="0"/>
              </a:rPr>
              <a:t>scala&gt; val n = List(1, 2, 3, 4, 5)</a:t>
            </a:r>
          </a:p>
          <a:p>
            <a:pPr marL="0" indent="0" eaLnBrk="1" hangingPunct="1">
              <a:buNone/>
            </a:pPr>
            <a:r>
              <a:rPr lang="en-US" altLang="en-US" sz="1800" dirty="0" smtClean="0">
                <a:solidFill>
                  <a:schemeClr val="accent2"/>
                </a:solidFill>
                <a:latin typeface="Trebuchet MS" panose="020B0603020202020204" pitchFamily="34" charset="0"/>
              </a:rPr>
              <a:t>n: List[Int] = List(1, 2, 3, 4, 5)</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n map(x =&gt; x * x)</a:t>
            </a:r>
          </a:p>
          <a:p>
            <a:pPr marL="0" indent="0" eaLnBrk="1" hangingPunct="1">
              <a:buNone/>
            </a:pPr>
            <a:r>
              <a:rPr lang="en-US" altLang="en-US" sz="1800" dirty="0" smtClean="0">
                <a:solidFill>
                  <a:schemeClr val="accent2"/>
                </a:solidFill>
                <a:latin typeface="Trebuchet MS" panose="020B0603020202020204" pitchFamily="34" charset="0"/>
              </a:rPr>
              <a:t>res65: List[Int] = List(1, 4, 9, 16, 25)</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n map (_ &gt;= 3)</a:t>
            </a:r>
          </a:p>
          <a:p>
            <a:pPr marL="0" indent="0" eaLnBrk="1" hangingPunct="1">
              <a:buNone/>
            </a:pPr>
            <a:r>
              <a:rPr lang="en-US" altLang="en-US" sz="1800" dirty="0" smtClean="0">
                <a:solidFill>
                  <a:schemeClr val="accent2"/>
                </a:solidFill>
                <a:latin typeface="Trebuchet MS" panose="020B0603020202020204" pitchFamily="34" charset="0"/>
              </a:rPr>
              <a:t>res66: List[Boolean] = List(false, false, true, true, true)</a:t>
            </a:r>
          </a:p>
          <a:p>
            <a:pPr marL="0" indent="0">
              <a:buNone/>
            </a:pPr>
            <a:endParaRPr lang="en-US" sz="1800"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89</a:t>
            </a:fld>
            <a:endParaRPr lang="en-US" altLang="en-US" dirty="0"/>
          </a:p>
        </p:txBody>
      </p:sp>
    </p:spTree>
    <p:extLst>
      <p:ext uri="{BB962C8B-B14F-4D97-AF65-F5344CB8AC3E}">
        <p14:creationId xmlns:p14="http://schemas.microsoft.com/office/powerpoint/2010/main" val="1098819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pPr eaLnBrk="1" hangingPunct="1"/>
            <a:r>
              <a:rPr lang="en-US" altLang="en-US" sz="2400" dirty="0" smtClean="0"/>
              <a:t>Hadoop Distributed File System (HDFS)</a:t>
            </a:r>
          </a:p>
        </p:txBody>
      </p:sp>
      <p:sp>
        <p:nvSpPr>
          <p:cNvPr id="51203" name="Rectangle 3"/>
          <p:cNvSpPr>
            <a:spLocks noGrp="1" noChangeArrowheads="1"/>
          </p:cNvSpPr>
          <p:nvPr>
            <p:ph type="body" idx="4294967295"/>
          </p:nvPr>
        </p:nvSpPr>
        <p:spPr/>
        <p:txBody>
          <a:bodyPr/>
          <a:lstStyle/>
          <a:p>
            <a:pPr eaLnBrk="1" hangingPunct="1"/>
            <a:r>
              <a:rPr lang="en-US" altLang="en-US" sz="1800" dirty="0" smtClean="0"/>
              <a:t>Basic Idea: Separation of computation and data storage</a:t>
            </a:r>
          </a:p>
          <a:p>
            <a:pPr lvl="1" eaLnBrk="1" hangingPunct="1"/>
            <a:r>
              <a:rPr lang="en-US" altLang="en-US" sz="1800" dirty="0" smtClean="0"/>
              <a:t>Divide user data into blocks which are stored on </a:t>
            </a:r>
            <a:r>
              <a:rPr lang="en-US" altLang="en-US" sz="1800" i="1" dirty="0" smtClean="0"/>
              <a:t>data nodes</a:t>
            </a:r>
          </a:p>
          <a:p>
            <a:pPr lvl="1" eaLnBrk="1" hangingPunct="1"/>
            <a:r>
              <a:rPr lang="en-US" altLang="en-US" sz="1800" i="1" dirty="0" smtClean="0"/>
              <a:t>Highly tolerant of disk or node failure</a:t>
            </a:r>
          </a:p>
          <a:p>
            <a:pPr lvl="1" eaLnBrk="1" hangingPunct="1"/>
            <a:r>
              <a:rPr lang="en-US" altLang="en-US" sz="1800" dirty="0" smtClean="0"/>
              <a:t>Replicate those blocks across the local disks of nodes in the cluster</a:t>
            </a:r>
          </a:p>
          <a:p>
            <a:pPr lvl="1" eaLnBrk="1" hangingPunct="1"/>
            <a:r>
              <a:rPr lang="en-US" altLang="en-US" sz="1800" dirty="0" smtClean="0"/>
              <a:t>The number of replications of a file is configurable</a:t>
            </a:r>
          </a:p>
          <a:p>
            <a:pPr lvl="1" eaLnBrk="1" hangingPunct="1"/>
            <a:r>
              <a:rPr lang="en-US" altLang="en-US" sz="1800" dirty="0" smtClean="0"/>
              <a:t>Name Node keeps track of what blocks are on what data nodes</a:t>
            </a:r>
          </a:p>
          <a:p>
            <a:pPr eaLnBrk="1" hangingPunct="1"/>
            <a:r>
              <a:rPr lang="en-US" altLang="en-US" sz="1800" dirty="0" smtClean="0"/>
              <a:t>Implements a master/slave architecture:</a:t>
            </a:r>
          </a:p>
          <a:p>
            <a:pPr lvl="1" eaLnBrk="1" hangingPunct="1"/>
            <a:r>
              <a:rPr lang="en-US" altLang="en-US" sz="1800" dirty="0" smtClean="0"/>
              <a:t>The master maintains the file namespace (metadata, directory structure, file to block mapping, location of blocks, and access permissions).</a:t>
            </a:r>
          </a:p>
          <a:p>
            <a:pPr lvl="1" eaLnBrk="1" hangingPunct="1"/>
            <a:r>
              <a:rPr lang="en-US" altLang="en-US" sz="1800" dirty="0" smtClean="0"/>
              <a:t>The slaves manage the actual data blocks.</a:t>
            </a:r>
          </a:p>
          <a:p>
            <a:pPr eaLnBrk="1" hangingPunct="1"/>
            <a:r>
              <a:rPr lang="en-US" altLang="en-US" sz="1800" dirty="0" smtClean="0"/>
              <a:t>Key features:</a:t>
            </a:r>
          </a:p>
          <a:p>
            <a:pPr lvl="1" eaLnBrk="1" hangingPunct="1"/>
            <a:r>
              <a:rPr lang="en-US" altLang="en-US" sz="1800" dirty="0" smtClean="0"/>
              <a:t>Java-based</a:t>
            </a:r>
          </a:p>
          <a:p>
            <a:pPr lvl="1" eaLnBrk="1" hangingPunct="1"/>
            <a:r>
              <a:rPr lang="en-US" altLang="en-US" sz="1800" dirty="0" smtClean="0"/>
              <a:t>Files are broken into 64 MByte chunks</a:t>
            </a:r>
          </a:p>
          <a:p>
            <a:pPr eaLnBrk="1" hangingPunct="1"/>
            <a:r>
              <a:rPr lang="en-US" altLang="en-US" sz="1800" dirty="0" smtClean="0"/>
              <a:t>Sharding: the partitioning of data among multiple machines in an order-preserving manner. (horizontal scaling)</a:t>
            </a:r>
          </a:p>
        </p:txBody>
      </p:sp>
      <p:sp>
        <p:nvSpPr>
          <p:cNvPr id="51204" name="Slide Number Placeholder 4"/>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613E2282-E242-41CD-96EB-873177C8EB16}" type="slidenum">
              <a:rPr lang="en-US" altLang="en-US" sz="1400" smtClean="0"/>
              <a:pPr>
                <a:spcBef>
                  <a:spcPct val="0"/>
                </a:spcBef>
                <a:buFontTx/>
                <a:buNone/>
              </a:pPr>
              <a:t>9</a:t>
            </a:fld>
            <a:endParaRPr lang="en-US" altLang="en-US" sz="1400" dirty="0" smtClean="0"/>
          </a:p>
        </p:txBody>
      </p:sp>
      <p:sp>
        <p:nvSpPr>
          <p:cNvPr id="51205" name="Footer Placeholder 5"/>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CSCI3907/CSCI 6444-Big Data and Analytics</a:t>
            </a:r>
          </a:p>
        </p:txBody>
      </p:sp>
      <p:sp>
        <p:nvSpPr>
          <p:cNvPr id="51206" name="Date Placeholder 6"/>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8C15DC2E-F97E-4FCF-8D93-223F4C653845}" type="datetime1">
              <a:rPr lang="en-US" altLang="en-US" sz="1400" smtClean="0"/>
              <a:pPr>
                <a:spcBef>
                  <a:spcPct val="0"/>
                </a:spcBef>
                <a:buFontTx/>
                <a:buNone/>
              </a:pPr>
              <a:t>6/26/2021</a:t>
            </a:fld>
            <a:endParaRPr lang="en-US" altLang="en-US" sz="1400"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 flatMap</a:t>
            </a:r>
            <a:endParaRPr lang="en-US" dirty="0"/>
          </a:p>
        </p:txBody>
      </p:sp>
      <p:sp>
        <p:nvSpPr>
          <p:cNvPr id="3" name="Content Placeholder 2"/>
          <p:cNvSpPr>
            <a:spLocks noGrp="1"/>
          </p:cNvSpPr>
          <p:nvPr>
            <p:ph idx="1"/>
          </p:nvPr>
        </p:nvSpPr>
        <p:spPr/>
        <p:txBody>
          <a:bodyPr/>
          <a:lstStyle/>
          <a:p>
            <a:pPr eaLnBrk="1" hangingPunct="1"/>
            <a:r>
              <a:rPr lang="en-US" altLang="en-US" dirty="0" smtClean="0">
                <a:solidFill>
                  <a:schemeClr val="accent2"/>
                </a:solidFill>
                <a:latin typeface="Trebuchet MS" panose="020B0603020202020204" pitchFamily="34" charset="0"/>
              </a:rPr>
              <a:t>flatMap </a:t>
            </a:r>
            <a:r>
              <a:rPr lang="en-US" altLang="en-US" dirty="0" smtClean="0"/>
              <a:t>produces a new list by applying the given function to each element of the given list, and “flattening” the result</a:t>
            </a:r>
            <a:br>
              <a:rPr lang="en-US" altLang="en-US" dirty="0" smtClean="0"/>
            </a:br>
            <a:endParaRPr lang="en-US" altLang="en-US" dirty="0" smtClean="0"/>
          </a:p>
          <a:p>
            <a:pPr marL="0" indent="0" eaLnBrk="1" hangingPunct="1">
              <a:buNone/>
            </a:pPr>
            <a:r>
              <a:rPr lang="en-US" altLang="en-US" sz="1800" dirty="0" smtClean="0">
                <a:solidFill>
                  <a:schemeClr val="accent2"/>
                </a:solidFill>
                <a:latin typeface="Trebuchet MS" panose="020B0603020202020204" pitchFamily="34" charset="0"/>
              </a:rPr>
              <a:t>scala&gt; n</a:t>
            </a:r>
          </a:p>
          <a:p>
            <a:pPr marL="0" indent="0" eaLnBrk="1" hangingPunct="1">
              <a:buNone/>
            </a:pPr>
            <a:r>
              <a:rPr lang="en-US" altLang="en-US" sz="1800" dirty="0" smtClean="0">
                <a:solidFill>
                  <a:schemeClr val="accent2"/>
                </a:solidFill>
                <a:latin typeface="Trebuchet MS" panose="020B0603020202020204" pitchFamily="34" charset="0"/>
              </a:rPr>
              <a:t>res70: List[Int] = List(1, 2, 3, 4, 5)</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n map (x =&gt; List(x, x*x))</a:t>
            </a:r>
          </a:p>
          <a:p>
            <a:pPr marL="0" indent="0" eaLnBrk="1" hangingPunct="1">
              <a:buNone/>
            </a:pPr>
            <a:r>
              <a:rPr lang="en-US" altLang="en-US" sz="1800" dirty="0" smtClean="0">
                <a:solidFill>
                  <a:schemeClr val="accent2"/>
                </a:solidFill>
                <a:latin typeface="Trebuchet MS" panose="020B0603020202020204" pitchFamily="34" charset="0"/>
              </a:rPr>
              <a:t>res72: List[List[Int]] = List(List(1, 1), List(2, 4), List(3, 9), List(4, 16), List(5, 25))</a:t>
            </a:r>
          </a:p>
          <a:p>
            <a:pPr marL="0" indent="0" eaLnBrk="1" hangingPunct="1">
              <a:buNone/>
            </a:pPr>
            <a:endParaRPr lang="en-US" altLang="en-US" sz="1800" dirty="0" smtClean="0">
              <a:solidFill>
                <a:schemeClr val="accent2"/>
              </a:solidFill>
              <a:latin typeface="Trebuchet MS" panose="020B0603020202020204" pitchFamily="34" charset="0"/>
            </a:endParaRPr>
          </a:p>
          <a:p>
            <a:pPr marL="0" indent="0" eaLnBrk="1" hangingPunct="1">
              <a:buNone/>
            </a:pPr>
            <a:r>
              <a:rPr lang="en-US" altLang="en-US" sz="1800" dirty="0" smtClean="0">
                <a:solidFill>
                  <a:schemeClr val="accent2"/>
                </a:solidFill>
                <a:latin typeface="Trebuchet MS" panose="020B0603020202020204" pitchFamily="34" charset="0"/>
              </a:rPr>
              <a:t>scala&gt; n flatMap(x =&gt; List(x, x*x))</a:t>
            </a:r>
          </a:p>
          <a:p>
            <a:pPr marL="0" indent="0" eaLnBrk="1" hangingPunct="1">
              <a:buNone/>
            </a:pPr>
            <a:r>
              <a:rPr lang="en-US" altLang="en-US" sz="1800" dirty="0" smtClean="0">
                <a:solidFill>
                  <a:schemeClr val="accent2"/>
                </a:solidFill>
                <a:latin typeface="Trebuchet MS" panose="020B0603020202020204" pitchFamily="34" charset="0"/>
              </a:rPr>
              <a:t>res73: List[Int] = List(1, 1, 2, 4, 3, 9, 4, 16, 5, 25)</a:t>
            </a:r>
          </a:p>
          <a:p>
            <a:endParaRPr lang="en-US" dirty="0"/>
          </a:p>
        </p:txBody>
      </p:sp>
      <p:sp>
        <p:nvSpPr>
          <p:cNvPr id="4" name="Date Placeholder 3"/>
          <p:cNvSpPr>
            <a:spLocks noGrp="1"/>
          </p:cNvSpPr>
          <p:nvPr>
            <p:ph type="dt" sz="half" idx="10"/>
          </p:nvPr>
        </p:nvSpPr>
        <p:spPr/>
        <p:txBody>
          <a:bodyPr/>
          <a:lstStyle/>
          <a:p>
            <a:pPr>
              <a:defRPr/>
            </a:pPr>
            <a:fld id="{DDD79F07-9623-4853-B760-9C9BD6C8412D}" type="datetime1">
              <a:rPr lang="en-US" altLang="en-US" smtClean="0"/>
              <a:pPr>
                <a:defRPr/>
              </a:pPr>
              <a:t>6/26/2021</a:t>
            </a:fld>
            <a:endParaRPr lang="en-US" altLang="en-US" dirty="0"/>
          </a:p>
        </p:txBody>
      </p:sp>
      <p:sp>
        <p:nvSpPr>
          <p:cNvPr id="5" name="Footer Placeholder 4"/>
          <p:cNvSpPr>
            <a:spLocks noGrp="1"/>
          </p:cNvSpPr>
          <p:nvPr>
            <p:ph type="ftr" sz="quarter" idx="11"/>
          </p:nvPr>
        </p:nvSpPr>
        <p:spPr/>
        <p:txBody>
          <a:bodyPr/>
          <a:lstStyle/>
          <a:p>
            <a:pPr>
              <a:defRPr/>
            </a:pPr>
            <a:r>
              <a:rPr lang="en-US" altLang="en-US" dirty="0" smtClean="0"/>
              <a:t>CSCi 3907/CSCI 6444 Big Data and Analytics</a:t>
            </a:r>
            <a:endParaRPr lang="en-US" altLang="en-US" dirty="0"/>
          </a:p>
        </p:txBody>
      </p:sp>
      <p:sp>
        <p:nvSpPr>
          <p:cNvPr id="6" name="Slide Number Placeholder 5"/>
          <p:cNvSpPr>
            <a:spLocks noGrp="1"/>
          </p:cNvSpPr>
          <p:nvPr>
            <p:ph type="sldNum" sz="quarter" idx="12"/>
          </p:nvPr>
        </p:nvSpPr>
        <p:spPr/>
        <p:txBody>
          <a:bodyPr/>
          <a:lstStyle/>
          <a:p>
            <a:pPr>
              <a:defRPr/>
            </a:pPr>
            <a:r>
              <a:rPr lang="en-US" altLang="en-US" dirty="0" smtClean="0"/>
              <a:t>7-</a:t>
            </a:r>
            <a:fld id="{520DF9B4-EEB1-4814-B43F-5714F916DC4A}" type="slidenum">
              <a:rPr lang="en-US" altLang="en-US" smtClean="0"/>
              <a:pPr>
                <a:defRPr/>
              </a:pPr>
              <a:t>90</a:t>
            </a:fld>
            <a:endParaRPr lang="en-US" altLang="en-US" dirty="0"/>
          </a:p>
        </p:txBody>
      </p:sp>
    </p:spTree>
    <p:extLst>
      <p:ext uri="{BB962C8B-B14F-4D97-AF65-F5344CB8AC3E}">
        <p14:creationId xmlns:p14="http://schemas.microsoft.com/office/powerpoint/2010/main" val="16071796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4"/>
          <p:cNvSpPr>
            <a:spLocks noGrp="1" noChangeArrowheads="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F6742D9C-775D-49EE-BAFF-0EA3BF93E398}" type="datetime1">
              <a:rPr lang="en-US" altLang="en-US" sz="1400" smtClean="0"/>
              <a:pPr>
                <a:spcBef>
                  <a:spcPct val="0"/>
                </a:spcBef>
                <a:buFontTx/>
                <a:buNone/>
              </a:pPr>
              <a:t>6/26/2021</a:t>
            </a:fld>
            <a:endParaRPr lang="en-US" altLang="en-US" sz="1400" dirty="0" smtClean="0"/>
          </a:p>
        </p:txBody>
      </p:sp>
      <p:sp>
        <p:nvSpPr>
          <p:cNvPr id="33795" name="Rectangle 5"/>
          <p:cNvSpPr>
            <a:spLocks noGrp="1" noChangeArrowheads="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3796" name="Rectangle 6"/>
          <p:cNvSpPr>
            <a:spLocks noGrp="1" noChangeArrowheads="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1C525C09-4CF3-41B3-9260-A0B1A327EC91}" type="slidenum">
              <a:rPr lang="en-US" altLang="en-US" sz="1400" smtClean="0"/>
              <a:pPr>
                <a:spcBef>
                  <a:spcPct val="0"/>
                </a:spcBef>
                <a:buFontTx/>
                <a:buNone/>
              </a:pPr>
              <a:t>91</a:t>
            </a:fld>
            <a:endParaRPr lang="en-US" altLang="en-US" sz="1400" dirty="0" smtClean="0"/>
          </a:p>
        </p:txBody>
      </p:sp>
      <p:sp>
        <p:nvSpPr>
          <p:cNvPr id="33797" name="Rectangle 2"/>
          <p:cNvSpPr>
            <a:spLocks noGrp="1" noChangeArrowheads="1"/>
          </p:cNvSpPr>
          <p:nvPr>
            <p:ph type="title"/>
          </p:nvPr>
        </p:nvSpPr>
        <p:spPr/>
        <p:txBody>
          <a:bodyPr/>
          <a:lstStyle/>
          <a:p>
            <a:r>
              <a:rPr lang="en-US" altLang="en-US" dirty="0" smtClean="0"/>
              <a:t>RDD Operations</a:t>
            </a:r>
          </a:p>
        </p:txBody>
      </p:sp>
      <p:pic>
        <p:nvPicPr>
          <p:cNvPr id="3379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66800"/>
            <a:ext cx="7099300" cy="387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9966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F7C7808-AE2B-4597-BFC1-E44D5D7DF810}" type="datetime1">
              <a:rPr lang="en-US" altLang="en-US" sz="1400" smtClean="0"/>
              <a:pPr>
                <a:spcBef>
                  <a:spcPct val="0"/>
                </a:spcBef>
                <a:buFontTx/>
                <a:buNone/>
              </a:pPr>
              <a:t>6/26/2021</a:t>
            </a:fld>
            <a:endParaRPr lang="en-US" altLang="en-US" sz="1400" dirty="0" smtClean="0"/>
          </a:p>
        </p:txBody>
      </p:sp>
      <p:sp>
        <p:nvSpPr>
          <p:cNvPr id="34819" name="Rectangle 5"/>
          <p:cNvSpPr>
            <a:spLocks noGrp="1" noChangeArrowheads="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4820" name="Rectangle 6"/>
          <p:cNvSpPr>
            <a:spLocks noGrp="1" noChangeArrowheads="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82B68859-128F-4CB5-BCDE-E37FFE126145}" type="slidenum">
              <a:rPr lang="en-US" altLang="en-US" sz="1400" smtClean="0"/>
              <a:pPr>
                <a:spcBef>
                  <a:spcPct val="0"/>
                </a:spcBef>
                <a:buFontTx/>
                <a:buNone/>
              </a:pPr>
              <a:t>92</a:t>
            </a:fld>
            <a:endParaRPr lang="en-US" altLang="en-US" sz="1400" dirty="0" smtClean="0"/>
          </a:p>
        </p:txBody>
      </p:sp>
      <p:sp>
        <p:nvSpPr>
          <p:cNvPr id="34821" name="Rectangle 2"/>
          <p:cNvSpPr>
            <a:spLocks noGrp="1" noChangeArrowheads="1"/>
          </p:cNvSpPr>
          <p:nvPr>
            <p:ph type="title"/>
          </p:nvPr>
        </p:nvSpPr>
        <p:spPr/>
        <p:txBody>
          <a:bodyPr/>
          <a:lstStyle/>
          <a:p>
            <a:r>
              <a:rPr lang="en-US" altLang="en-US" dirty="0" smtClean="0"/>
              <a:t>Transformations</a:t>
            </a:r>
          </a:p>
        </p:txBody>
      </p:sp>
      <p:sp>
        <p:nvSpPr>
          <p:cNvPr id="34822" name="Rectangle 3"/>
          <p:cNvSpPr>
            <a:spLocks noGrp="1" noChangeArrowheads="1"/>
          </p:cNvSpPr>
          <p:nvPr>
            <p:ph type="body" idx="1"/>
          </p:nvPr>
        </p:nvSpPr>
        <p:spPr/>
        <p:txBody>
          <a:bodyPr/>
          <a:lstStyle/>
          <a:p>
            <a:r>
              <a:rPr lang="en-US" altLang="en-US" dirty="0" smtClean="0"/>
              <a:t>Transformations </a:t>
            </a:r>
            <a:r>
              <a:rPr lang="en-US" altLang="en-US" i="1" u="sng" dirty="0" smtClean="0"/>
              <a:t>create</a:t>
            </a:r>
            <a:r>
              <a:rPr lang="en-US" altLang="en-US" dirty="0" smtClean="0"/>
              <a:t> a new data set from an existing one:</a:t>
            </a:r>
          </a:p>
          <a:p>
            <a:pPr lvl="1"/>
            <a:r>
              <a:rPr lang="en-US" altLang="en-US" dirty="0" smtClean="0"/>
              <a:t>All transformations are lazy:</a:t>
            </a:r>
          </a:p>
          <a:p>
            <a:pPr lvl="2"/>
            <a:r>
              <a:rPr lang="en-US" altLang="en-US" dirty="0" smtClean="0"/>
              <a:t>Do not compute the transformations right away</a:t>
            </a:r>
          </a:p>
          <a:p>
            <a:pPr lvl="2"/>
            <a:r>
              <a:rPr lang="en-US" altLang="en-US" dirty="0" smtClean="0"/>
              <a:t>Remember them applied to some base data set</a:t>
            </a:r>
          </a:p>
          <a:p>
            <a:pPr lvl="1"/>
            <a:r>
              <a:rPr lang="en-US" altLang="en-US" dirty="0" smtClean="0"/>
              <a:t>Why?</a:t>
            </a:r>
          </a:p>
          <a:p>
            <a:pPr lvl="2"/>
            <a:r>
              <a:rPr lang="en-US" altLang="en-US" dirty="0" smtClean="0"/>
              <a:t>Optimize the required calculations</a:t>
            </a:r>
          </a:p>
          <a:p>
            <a:pPr lvl="2"/>
            <a:r>
              <a:rPr lang="en-US" altLang="en-US" dirty="0" smtClean="0"/>
              <a:t>Recover from lost data partitions</a:t>
            </a:r>
          </a:p>
          <a:p>
            <a:pPr lvl="2"/>
            <a:r>
              <a:rPr lang="en-US" altLang="en-US" dirty="0" smtClean="0"/>
              <a:t>Functional programming!!</a:t>
            </a:r>
          </a:p>
        </p:txBody>
      </p:sp>
    </p:spTree>
    <p:extLst>
      <p:ext uri="{BB962C8B-B14F-4D97-AF65-F5344CB8AC3E}">
        <p14:creationId xmlns:p14="http://schemas.microsoft.com/office/powerpoint/2010/main" val="9706338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Some Basic Transformations</a:t>
            </a:r>
          </a:p>
        </p:txBody>
      </p:sp>
      <p:sp>
        <p:nvSpPr>
          <p:cNvPr id="35843"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33F50460-AD14-483E-B23A-7EB667A305CE}" type="datetime1">
              <a:rPr lang="en-US" altLang="en-US" sz="1400" smtClean="0"/>
              <a:pPr>
                <a:spcBef>
                  <a:spcPct val="0"/>
                </a:spcBef>
                <a:buFontTx/>
                <a:buNone/>
              </a:pPr>
              <a:t>6/26/2021</a:t>
            </a:fld>
            <a:endParaRPr lang="en-US" altLang="en-US" sz="1400" dirty="0" smtClean="0"/>
          </a:p>
        </p:txBody>
      </p:sp>
      <p:sp>
        <p:nvSpPr>
          <p:cNvPr id="35844"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5845"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9E94AEA4-7888-419D-BA09-1ADF41A87485}" type="slidenum">
              <a:rPr lang="en-US" altLang="en-US" sz="1400" smtClean="0"/>
              <a:pPr>
                <a:spcBef>
                  <a:spcPct val="0"/>
                </a:spcBef>
                <a:buFontTx/>
                <a:buNone/>
              </a:pPr>
              <a:t>93</a:t>
            </a:fld>
            <a:endParaRPr lang="en-US" altLang="en-US" sz="1400" dirty="0" smtClean="0"/>
          </a:p>
        </p:txBody>
      </p:sp>
      <p:sp>
        <p:nvSpPr>
          <p:cNvPr id="35846" name="Content Placeholder 2"/>
          <p:cNvSpPr>
            <a:spLocks noGrp="1"/>
          </p:cNvSpPr>
          <p:nvPr/>
        </p:nvSpPr>
        <p:spPr bwMode="auto">
          <a:xfrm>
            <a:off x="381000" y="1219200"/>
            <a:ext cx="861060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 = sc.parallelize([1, 2, 3])</a:t>
            </a:r>
            <a:br>
              <a:rPr lang="en-US" altLang="en-US" sz="2100" dirty="0">
                <a:latin typeface="Lucida Console" panose="020B0609040504020204" pitchFamily="49" charset="0"/>
                <a:ea typeface="Open Sans"/>
                <a:cs typeface="Lucida Console" panose="020B0609040504020204" pitchFamily="49" charset="0"/>
              </a:rPr>
            </a:br>
            <a:endParaRPr lang="en-US" altLang="en-US" sz="2100" dirty="0">
              <a:latin typeface="Lucida Console" panose="020B0609040504020204" pitchFamily="49" charset="0"/>
              <a:ea typeface="Open Sans"/>
              <a:cs typeface="Lucida Console" panose="020B0609040504020204" pitchFamily="49" charset="0"/>
            </a:endParaRPr>
          </a:p>
          <a:p>
            <a:pPr eaLnBrk="1" hangingPunct="1">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Pass each element through a function</a:t>
            </a:r>
          </a:p>
          <a:p>
            <a:pPr eaLnBrk="1" hangingPunct="1">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squares = 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map</a:t>
            </a:r>
            <a:r>
              <a:rPr lang="en-US" altLang="en-US" sz="2100" dirty="0">
                <a:latin typeface="Lucida Console" panose="020B0609040504020204" pitchFamily="49" charset="0"/>
                <a:ea typeface="Open Sans"/>
                <a:cs typeface="Lucida Console" panose="020B0609040504020204" pitchFamily="49" charset="0"/>
              </a:rPr>
              <a:t>(</a:t>
            </a:r>
            <a:r>
              <a:rPr lang="en-US" altLang="en-US" sz="2100" dirty="0">
                <a:solidFill>
                  <a:srgbClr val="FF0080"/>
                </a:solidFill>
                <a:latin typeface="Lucida Console" panose="020B0609040504020204" pitchFamily="49" charset="0"/>
                <a:ea typeface="Open Sans"/>
                <a:cs typeface="Lucida Console" panose="020B0609040504020204" pitchFamily="49" charset="0"/>
              </a:rPr>
              <a:t>lambda x: x*x</a:t>
            </a:r>
            <a:r>
              <a:rPr lang="en-US" altLang="en-US" sz="2100" dirty="0">
                <a:latin typeface="Lucida Console" panose="020B0609040504020204" pitchFamily="49" charset="0"/>
                <a:ea typeface="Open Sans"/>
                <a:cs typeface="Lucida Console" panose="020B0609040504020204" pitchFamily="49" charset="0"/>
              </a:rPr>
              <a:t>)   </a:t>
            </a:r>
            <a:r>
              <a:rPr lang="en-US" altLang="en-US" sz="2100" dirty="0">
                <a:solidFill>
                  <a:srgbClr val="008040"/>
                </a:solidFill>
                <a:latin typeface="Lucida Console" panose="020B0609040504020204" pitchFamily="49" charset="0"/>
                <a:ea typeface="Open Sans"/>
                <a:cs typeface="Lucida Console" panose="020B0609040504020204" pitchFamily="49" charset="0"/>
              </a:rPr>
              <a:t>// {1, 4, 9}</a:t>
            </a:r>
          </a:p>
          <a:p>
            <a:pPr eaLnBrk="1" hangingPunct="1">
              <a:spcBef>
                <a:spcPct val="0"/>
              </a:spcBef>
              <a:buClr>
                <a:srgbClr val="BFBFBF"/>
              </a:buClr>
              <a:buFont typeface="Lucida Grande"/>
              <a:buChar char="&gt;"/>
            </a:pPr>
            <a:endParaRPr lang="en-US" altLang="en-US" sz="2100" dirty="0">
              <a:latin typeface="Lucida Console" panose="020B0609040504020204" pitchFamily="49" charset="0"/>
              <a:ea typeface="Open Sans"/>
              <a:cs typeface="Lucida Console" panose="020B0609040504020204" pitchFamily="49" charset="0"/>
            </a:endParaRPr>
          </a:p>
          <a:p>
            <a:pPr eaLnBrk="1" hangingPunct="1">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Keep elements passing a predicate</a:t>
            </a:r>
            <a:endParaRPr lang="en-US" altLang="en-US" sz="2100" dirty="0">
              <a:latin typeface="Lucida Console" panose="020B0609040504020204" pitchFamily="49" charset="0"/>
              <a:ea typeface="Open Sans"/>
              <a:cs typeface="Lucida Console" panose="020B0609040504020204" pitchFamily="49" charset="0"/>
            </a:endParaRPr>
          </a:p>
          <a:p>
            <a:pPr eaLnBrk="1" hangingPunct="1">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even = squares.</a:t>
            </a:r>
            <a:r>
              <a:rPr lang="en-US" altLang="en-US" sz="2100" dirty="0">
                <a:solidFill>
                  <a:srgbClr val="3366FF"/>
                </a:solidFill>
                <a:latin typeface="Lucida Console" panose="020B0609040504020204" pitchFamily="49" charset="0"/>
                <a:ea typeface="Open Sans"/>
                <a:cs typeface="Lucida Console" panose="020B0609040504020204" pitchFamily="49" charset="0"/>
              </a:rPr>
              <a:t>filter</a:t>
            </a:r>
            <a:r>
              <a:rPr lang="en-US" altLang="en-US" sz="2100" dirty="0">
                <a:latin typeface="Lucida Console" panose="020B0609040504020204" pitchFamily="49" charset="0"/>
                <a:ea typeface="Open Sans"/>
                <a:cs typeface="Lucida Console" panose="020B0609040504020204" pitchFamily="49" charset="0"/>
              </a:rPr>
              <a:t>(</a:t>
            </a:r>
            <a:r>
              <a:rPr lang="en-US" altLang="en-US" sz="2100" dirty="0">
                <a:solidFill>
                  <a:srgbClr val="FF0080"/>
                </a:solidFill>
                <a:latin typeface="Lucida Console" panose="020B0609040504020204" pitchFamily="49" charset="0"/>
                <a:ea typeface="Open Sans"/>
                <a:cs typeface="Lucida Console" panose="020B0609040504020204" pitchFamily="49" charset="0"/>
              </a:rPr>
              <a:t>lambda x: x % 2 == 0</a:t>
            </a:r>
            <a:r>
              <a:rPr lang="en-US" altLang="en-US" sz="2100" dirty="0">
                <a:latin typeface="Lucida Console" panose="020B0609040504020204" pitchFamily="49" charset="0"/>
                <a:ea typeface="Open Sans"/>
                <a:cs typeface="Lucida Console" panose="020B0609040504020204" pitchFamily="49" charset="0"/>
              </a:rPr>
              <a:t>) </a:t>
            </a:r>
            <a:r>
              <a:rPr lang="en-US" altLang="en-US" sz="2100" dirty="0">
                <a:solidFill>
                  <a:srgbClr val="008040"/>
                </a:solidFill>
                <a:latin typeface="Lucida Console" panose="020B0609040504020204" pitchFamily="49" charset="0"/>
                <a:ea typeface="Open Sans"/>
                <a:cs typeface="Lucida Console" panose="020B0609040504020204" pitchFamily="49" charset="0"/>
              </a:rPr>
              <a:t>// {4}</a:t>
            </a:r>
          </a:p>
          <a:p>
            <a:pPr eaLnBrk="1" hangingPunct="1">
              <a:spcBef>
                <a:spcPct val="0"/>
              </a:spcBef>
              <a:buClr>
                <a:srgbClr val="BFBFBF"/>
              </a:buClr>
              <a:buFont typeface="Lucida Grande"/>
              <a:buChar char="&gt;"/>
            </a:pPr>
            <a:endParaRPr lang="en-US" altLang="en-US" sz="2100" dirty="0">
              <a:solidFill>
                <a:srgbClr val="008040"/>
              </a:solidFill>
              <a:latin typeface="Lucida Console" panose="020B0609040504020204" pitchFamily="49" charset="0"/>
              <a:ea typeface="Open Sans"/>
              <a:cs typeface="Lucida Console" panose="020B0609040504020204" pitchFamily="49" charset="0"/>
            </a:endParaRPr>
          </a:p>
          <a:p>
            <a:pPr eaLnBrk="1" hangingPunct="1">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Map each element to zero or more others</a:t>
            </a:r>
          </a:p>
          <a:p>
            <a:pPr eaLnBrk="1" hangingPunct="1">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flatMap</a:t>
            </a:r>
            <a:r>
              <a:rPr lang="en-US" altLang="en-US" sz="2100" dirty="0">
                <a:latin typeface="Lucida Console" panose="020B0609040504020204" pitchFamily="49" charset="0"/>
                <a:ea typeface="Open Sans"/>
                <a:cs typeface="Lucida Console" panose="020B0609040504020204" pitchFamily="49" charset="0"/>
              </a:rPr>
              <a:t>(</a:t>
            </a:r>
            <a:r>
              <a:rPr lang="en-US" altLang="en-US" sz="2100" dirty="0">
                <a:solidFill>
                  <a:srgbClr val="FF0080"/>
                </a:solidFill>
                <a:latin typeface="Lucida Console" panose="020B0609040504020204" pitchFamily="49" charset="0"/>
                <a:ea typeface="Open Sans"/>
                <a:cs typeface="Lucida Console" panose="020B0609040504020204" pitchFamily="49" charset="0"/>
              </a:rPr>
              <a:t>lambda x: =&gt; range(x)</a:t>
            </a:r>
            <a:r>
              <a:rPr lang="en-US" altLang="en-US" sz="2100" dirty="0">
                <a:latin typeface="Lucida Console" panose="020B0609040504020204" pitchFamily="49" charset="0"/>
                <a:ea typeface="Open Sans"/>
                <a:cs typeface="Lucida Console" panose="020B0609040504020204" pitchFamily="49" charset="0"/>
              </a:rPr>
              <a:t>)</a:t>
            </a:r>
          </a:p>
          <a:p>
            <a:pPr lvl="1" eaLnBrk="1" hangingPunct="1">
              <a:spcBef>
                <a:spcPct val="0"/>
              </a:spcBef>
              <a:buClr>
                <a:srgbClr val="BFBFBF"/>
              </a:buClr>
              <a:buFont typeface="Lucida Grande"/>
              <a:buChar char="&gt;"/>
            </a:pPr>
            <a:r>
              <a:rPr lang="en-US" altLang="en-US" sz="1700" dirty="0">
                <a:solidFill>
                  <a:srgbClr val="008040"/>
                </a:solidFill>
                <a:latin typeface="Lucida Console" panose="020B0609040504020204" pitchFamily="49" charset="0"/>
                <a:ea typeface="Open Sans"/>
                <a:cs typeface="Lucida Console" panose="020B0609040504020204" pitchFamily="49" charset="0"/>
              </a:rPr>
              <a:t># =&gt; {0, 0, 1, 0, 1, 2}</a:t>
            </a:r>
          </a:p>
        </p:txBody>
      </p:sp>
    </p:spTree>
    <p:extLst>
      <p:ext uri="{BB962C8B-B14F-4D97-AF65-F5344CB8AC3E}">
        <p14:creationId xmlns:p14="http://schemas.microsoft.com/office/powerpoint/2010/main" val="2007520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en-US" dirty="0" smtClean="0"/>
              <a:t>Some Basic Actions</a:t>
            </a:r>
          </a:p>
        </p:txBody>
      </p:sp>
      <p:sp>
        <p:nvSpPr>
          <p:cNvPr id="39939"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EAD2A41C-D32B-46BA-8386-603337269401}" type="datetime1">
              <a:rPr lang="en-US" altLang="en-US" sz="1400" smtClean="0"/>
              <a:pPr>
                <a:spcBef>
                  <a:spcPct val="0"/>
                </a:spcBef>
                <a:buFontTx/>
                <a:buNone/>
              </a:pPr>
              <a:t>6/26/2021</a:t>
            </a:fld>
            <a:endParaRPr lang="en-US" altLang="en-US" sz="1400" dirty="0" smtClean="0"/>
          </a:p>
        </p:txBody>
      </p:sp>
      <p:sp>
        <p:nvSpPr>
          <p:cNvPr id="39940"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3994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3F7718AB-4F7E-43F6-B18D-1E8938771230}" type="slidenum">
              <a:rPr lang="en-US" altLang="en-US" sz="1400" smtClean="0"/>
              <a:pPr>
                <a:spcBef>
                  <a:spcPct val="0"/>
                </a:spcBef>
                <a:buFontTx/>
                <a:buNone/>
              </a:pPr>
              <a:t>94</a:t>
            </a:fld>
            <a:endParaRPr lang="en-US" altLang="en-US" sz="1400" dirty="0" smtClean="0"/>
          </a:p>
        </p:txBody>
      </p:sp>
      <p:sp>
        <p:nvSpPr>
          <p:cNvPr id="39942" name="Content Placeholder 2"/>
          <p:cNvSpPr>
            <a:spLocks noGrp="1"/>
          </p:cNvSpPr>
          <p:nvPr/>
        </p:nvSpPr>
        <p:spPr bwMode="auto">
          <a:xfrm>
            <a:off x="381000" y="1017588"/>
            <a:ext cx="83820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 = sc.parallelize([1, 2, 3])</a:t>
            </a:r>
            <a:br>
              <a:rPr lang="en-US" altLang="en-US" sz="2100" dirty="0">
                <a:latin typeface="Lucida Console" panose="020B0609040504020204" pitchFamily="49" charset="0"/>
                <a:ea typeface="Open Sans"/>
                <a:cs typeface="Lucida Console" panose="020B0609040504020204" pitchFamily="49" charset="0"/>
              </a:rPr>
            </a:br>
            <a:endParaRPr lang="en-US" altLang="en-US" sz="1200" dirty="0">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Retrieve RDD contents as a local collection</a:t>
            </a:r>
          </a:p>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collect</a:t>
            </a:r>
            <a:r>
              <a:rPr lang="en-US" altLang="en-US" sz="2100" dirty="0">
                <a:latin typeface="Lucida Console" panose="020B0609040504020204" pitchFamily="49" charset="0"/>
                <a:ea typeface="Open Sans"/>
                <a:cs typeface="Lucida Console" panose="020B0609040504020204" pitchFamily="49" charset="0"/>
              </a:rPr>
              <a:t>() </a:t>
            </a:r>
            <a:r>
              <a:rPr lang="en-US" altLang="en-US" sz="2100" dirty="0">
                <a:solidFill>
                  <a:srgbClr val="008040"/>
                </a:solidFill>
                <a:latin typeface="Lucida Console" panose="020B0609040504020204" pitchFamily="49" charset="0"/>
                <a:ea typeface="Open Sans"/>
                <a:cs typeface="Lucida Console" panose="020B0609040504020204" pitchFamily="49" charset="0"/>
              </a:rPr>
              <a:t># =&gt; [1, 2, 3]</a:t>
            </a:r>
          </a:p>
          <a:p>
            <a:pPr eaLnBrk="1" hangingPunct="1">
              <a:lnSpc>
                <a:spcPct val="90000"/>
              </a:lnSpc>
              <a:spcBef>
                <a:spcPct val="0"/>
              </a:spcBef>
              <a:buClr>
                <a:srgbClr val="BFBFBF"/>
              </a:buClr>
              <a:buFont typeface="Lucida Grande"/>
              <a:buChar char="&gt;"/>
            </a:pPr>
            <a:endParaRPr lang="en-US" altLang="en-US" sz="1200" dirty="0">
              <a:solidFill>
                <a:srgbClr val="008040"/>
              </a:solidFill>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Return first K elements</a:t>
            </a:r>
          </a:p>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take</a:t>
            </a:r>
            <a:r>
              <a:rPr lang="en-US" altLang="en-US" sz="2100" dirty="0">
                <a:latin typeface="Lucida Console" panose="020B0609040504020204" pitchFamily="49" charset="0"/>
                <a:ea typeface="Open Sans"/>
                <a:cs typeface="Lucida Console" panose="020B0609040504020204" pitchFamily="49" charset="0"/>
              </a:rPr>
              <a:t>(2)   </a:t>
            </a:r>
            <a:r>
              <a:rPr lang="en-US" altLang="en-US" sz="2100" dirty="0">
                <a:solidFill>
                  <a:srgbClr val="008040"/>
                </a:solidFill>
                <a:latin typeface="Lucida Console" panose="020B0609040504020204" pitchFamily="49" charset="0"/>
                <a:ea typeface="Open Sans"/>
                <a:cs typeface="Lucida Console" panose="020B0609040504020204" pitchFamily="49" charset="0"/>
              </a:rPr>
              <a:t># =&gt; [1, 2]</a:t>
            </a:r>
          </a:p>
          <a:p>
            <a:pPr eaLnBrk="1" hangingPunct="1">
              <a:lnSpc>
                <a:spcPct val="90000"/>
              </a:lnSpc>
              <a:spcBef>
                <a:spcPct val="0"/>
              </a:spcBef>
              <a:buClr>
                <a:srgbClr val="BFBFBF"/>
              </a:buClr>
              <a:buFont typeface="Lucida Grande"/>
              <a:buChar char="&gt;"/>
            </a:pPr>
            <a:endParaRPr lang="en-US" altLang="en-US" sz="1200" dirty="0">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Count number of elements</a:t>
            </a:r>
          </a:p>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count</a:t>
            </a:r>
            <a:r>
              <a:rPr lang="en-US" altLang="en-US" sz="2100" dirty="0">
                <a:latin typeface="Lucida Console" panose="020B0609040504020204" pitchFamily="49" charset="0"/>
                <a:ea typeface="Open Sans"/>
                <a:cs typeface="Lucida Console" panose="020B0609040504020204" pitchFamily="49" charset="0"/>
              </a:rPr>
              <a:t>()   </a:t>
            </a:r>
            <a:r>
              <a:rPr lang="en-US" altLang="en-US" sz="2100" dirty="0">
                <a:solidFill>
                  <a:srgbClr val="008040"/>
                </a:solidFill>
                <a:latin typeface="Lucida Console" panose="020B0609040504020204" pitchFamily="49" charset="0"/>
                <a:ea typeface="Open Sans"/>
                <a:cs typeface="Lucida Console" panose="020B0609040504020204" pitchFamily="49" charset="0"/>
              </a:rPr>
              <a:t># =&gt; 3</a:t>
            </a:r>
          </a:p>
          <a:p>
            <a:pPr eaLnBrk="1" hangingPunct="1">
              <a:lnSpc>
                <a:spcPct val="90000"/>
              </a:lnSpc>
              <a:spcBef>
                <a:spcPct val="0"/>
              </a:spcBef>
              <a:buClr>
                <a:srgbClr val="BFBFBF"/>
              </a:buClr>
              <a:buFont typeface="Lucida Grande"/>
              <a:buChar char="&gt;"/>
            </a:pPr>
            <a:endParaRPr lang="en-US" altLang="en-US" sz="1200" dirty="0">
              <a:solidFill>
                <a:srgbClr val="008040"/>
              </a:solidFill>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Merge elements with an associative function</a:t>
            </a:r>
          </a:p>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reduce</a:t>
            </a:r>
            <a:r>
              <a:rPr lang="en-US" altLang="en-US" sz="2100" dirty="0">
                <a:latin typeface="Lucida Console" panose="020B0609040504020204" pitchFamily="49" charset="0"/>
                <a:ea typeface="Open Sans"/>
                <a:cs typeface="Lucida Console" panose="020B0609040504020204" pitchFamily="49" charset="0"/>
              </a:rPr>
              <a:t>(</a:t>
            </a:r>
            <a:r>
              <a:rPr lang="en-US" altLang="en-US" sz="2100" dirty="0">
                <a:solidFill>
                  <a:srgbClr val="FF0080"/>
                </a:solidFill>
                <a:latin typeface="Lucida Console" panose="020B0609040504020204" pitchFamily="49" charset="0"/>
                <a:ea typeface="Open Sans"/>
                <a:cs typeface="Lucida Console" panose="020B0609040504020204" pitchFamily="49" charset="0"/>
              </a:rPr>
              <a:t>lambda x, y: x + y</a:t>
            </a:r>
            <a:r>
              <a:rPr lang="en-US" altLang="en-US" sz="2100" dirty="0">
                <a:latin typeface="Lucida Console" panose="020B0609040504020204" pitchFamily="49" charset="0"/>
                <a:ea typeface="Open Sans"/>
                <a:cs typeface="Lucida Console" panose="020B0609040504020204" pitchFamily="49" charset="0"/>
              </a:rPr>
              <a:t>)  </a:t>
            </a:r>
            <a:r>
              <a:rPr lang="en-US" altLang="en-US" sz="2100" dirty="0">
                <a:solidFill>
                  <a:srgbClr val="008040"/>
                </a:solidFill>
                <a:latin typeface="Lucida Console" panose="020B0609040504020204" pitchFamily="49" charset="0"/>
                <a:ea typeface="Open Sans"/>
                <a:cs typeface="Lucida Console" panose="020B0609040504020204" pitchFamily="49" charset="0"/>
              </a:rPr>
              <a:t># =&gt; 6</a:t>
            </a:r>
            <a:endParaRPr lang="en-US" altLang="en-US" sz="1200" dirty="0">
              <a:solidFill>
                <a:srgbClr val="008040"/>
              </a:solidFill>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 typeface="Lucida Grande"/>
              <a:buChar char="&gt;"/>
            </a:pPr>
            <a:endParaRPr lang="en-US" altLang="en-US" sz="1200" dirty="0">
              <a:solidFill>
                <a:srgbClr val="008040"/>
              </a:solidFill>
              <a:latin typeface="Lucida Console" panose="020B0609040504020204" pitchFamily="49" charset="0"/>
              <a:ea typeface="Open Sans"/>
              <a:cs typeface="Lucida Console" panose="020B0609040504020204" pitchFamily="49" charset="0"/>
            </a:endParaRPr>
          </a:p>
          <a:p>
            <a:pPr eaLnBrk="1" hangingPunct="1">
              <a:lnSpc>
                <a:spcPct val="90000"/>
              </a:lnSpc>
              <a:spcBef>
                <a:spcPct val="0"/>
              </a:spcBef>
              <a:buClr>
                <a:srgbClr val="BFBFBF"/>
              </a:buClr>
              <a:buFontTx/>
              <a:buNone/>
            </a:pPr>
            <a:r>
              <a:rPr lang="en-US" altLang="en-US" sz="2100" dirty="0">
                <a:solidFill>
                  <a:srgbClr val="008040"/>
                </a:solidFill>
                <a:latin typeface="Lucida Console" panose="020B0609040504020204" pitchFamily="49" charset="0"/>
                <a:ea typeface="Open Sans"/>
                <a:cs typeface="Lucida Console" panose="020B0609040504020204" pitchFamily="49" charset="0"/>
              </a:rPr>
              <a:t># Write elements to a text file</a:t>
            </a:r>
          </a:p>
          <a:p>
            <a:pPr eaLnBrk="1" hangingPunct="1">
              <a:lnSpc>
                <a:spcPct val="90000"/>
              </a:lnSpc>
              <a:spcBef>
                <a:spcPct val="0"/>
              </a:spcBef>
              <a:buClr>
                <a:srgbClr val="BFBFBF"/>
              </a:buClr>
              <a:buFont typeface="Lucida Grande"/>
              <a:buChar char="&gt;"/>
            </a:pPr>
            <a:r>
              <a:rPr lang="en-US" altLang="en-US" sz="2100" dirty="0">
                <a:latin typeface="Lucida Console" panose="020B0609040504020204" pitchFamily="49" charset="0"/>
                <a:ea typeface="Open Sans"/>
                <a:cs typeface="Lucida Console" panose="020B0609040504020204" pitchFamily="49" charset="0"/>
              </a:rPr>
              <a:t>nums.</a:t>
            </a:r>
            <a:r>
              <a:rPr lang="en-US" altLang="en-US" sz="2100" dirty="0">
                <a:solidFill>
                  <a:srgbClr val="3366FF"/>
                </a:solidFill>
                <a:latin typeface="Lucida Console" panose="020B0609040504020204" pitchFamily="49" charset="0"/>
                <a:ea typeface="Open Sans"/>
                <a:cs typeface="Lucida Console" panose="020B0609040504020204" pitchFamily="49" charset="0"/>
              </a:rPr>
              <a:t>saveAsTextFile</a:t>
            </a:r>
            <a:r>
              <a:rPr lang="en-US" altLang="en-US" sz="2100" dirty="0">
                <a:latin typeface="Lucida Console" panose="020B0609040504020204" pitchFamily="49" charset="0"/>
                <a:ea typeface="Open Sans"/>
                <a:cs typeface="Lucida Console" panose="020B0609040504020204" pitchFamily="49" charset="0"/>
              </a:rPr>
              <a:t>(</a:t>
            </a:r>
            <a:r>
              <a:rPr lang="en-US" altLang="en-US" sz="2100" dirty="0">
                <a:solidFill>
                  <a:srgbClr val="000090"/>
                </a:solidFill>
                <a:latin typeface="Lucida Console" panose="020B0609040504020204" pitchFamily="49" charset="0"/>
                <a:ea typeface="Open Sans"/>
                <a:cs typeface="Lucida Console" panose="020B0609040504020204" pitchFamily="49" charset="0"/>
              </a:rPr>
              <a:t>“hdfs://file.txt”</a:t>
            </a:r>
            <a:r>
              <a:rPr lang="en-US" altLang="en-US" sz="2100" dirty="0">
                <a:latin typeface="Lucida Console" panose="020B0609040504020204" pitchFamily="49" charset="0"/>
                <a:ea typeface="Open Sans"/>
                <a:cs typeface="Lucida Console" panose="020B0609040504020204" pitchFamily="49" charset="0"/>
              </a:rPr>
              <a:t>)</a:t>
            </a:r>
            <a:endParaRPr lang="en-US" altLang="en-US" sz="2100" dirty="0">
              <a:solidFill>
                <a:srgbClr val="008040"/>
              </a:solidFill>
              <a:latin typeface="Lucida Console" panose="020B0609040504020204" pitchFamily="49" charset="0"/>
              <a:ea typeface="Open Sans"/>
              <a:cs typeface="Lucida Console" panose="020B0609040504020204" pitchFamily="49" charset="0"/>
            </a:endParaRPr>
          </a:p>
        </p:txBody>
      </p:sp>
    </p:spTree>
    <p:extLst>
      <p:ext uri="{BB962C8B-B14F-4D97-AF65-F5344CB8AC3E}">
        <p14:creationId xmlns:p14="http://schemas.microsoft.com/office/powerpoint/2010/main" val="1733115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smtClean="0"/>
              <a:t>Working w/ Key-Value Pairs</a:t>
            </a:r>
          </a:p>
        </p:txBody>
      </p:sp>
      <p:sp>
        <p:nvSpPr>
          <p:cNvPr id="40963" name="Content Placeholder 2"/>
          <p:cNvSpPr>
            <a:spLocks noGrp="1"/>
          </p:cNvSpPr>
          <p:nvPr>
            <p:ph idx="1"/>
          </p:nvPr>
        </p:nvSpPr>
        <p:spPr/>
        <p:txBody>
          <a:bodyPr/>
          <a:lstStyle/>
          <a:p>
            <a:r>
              <a:rPr lang="en-US" altLang="en-US" dirty="0" smtClean="0"/>
              <a:t>Spark’s “distributed reduce” transformations operate on RDDs of key-value pairs</a:t>
            </a:r>
          </a:p>
          <a:p>
            <a:endParaRPr lang="en-US" altLang="en-US" dirty="0" smtClean="0"/>
          </a:p>
        </p:txBody>
      </p:sp>
      <p:sp>
        <p:nvSpPr>
          <p:cNvPr id="40964"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AACDD40D-737D-4A0A-9AB5-43FE5F7F3427}" type="datetime1">
              <a:rPr lang="en-US" altLang="en-US" sz="1400" smtClean="0"/>
              <a:pPr>
                <a:spcBef>
                  <a:spcPct val="0"/>
                </a:spcBef>
                <a:buFontTx/>
                <a:buNone/>
              </a:pPr>
              <a:t>6/26/2021</a:t>
            </a:fld>
            <a:endParaRPr lang="en-US" altLang="en-US" sz="1400" dirty="0" smtClean="0"/>
          </a:p>
        </p:txBody>
      </p:sp>
      <p:sp>
        <p:nvSpPr>
          <p:cNvPr id="40965"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0966"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AB905AE1-A546-43ED-B5DC-21B7B250F9EE}" type="slidenum">
              <a:rPr lang="en-US" altLang="en-US" sz="1400" smtClean="0"/>
              <a:pPr>
                <a:spcBef>
                  <a:spcPct val="0"/>
                </a:spcBef>
                <a:buFontTx/>
                <a:buNone/>
              </a:pPr>
              <a:t>95</a:t>
            </a:fld>
            <a:endParaRPr lang="en-US" altLang="en-US" sz="1400" dirty="0" smtClean="0"/>
          </a:p>
        </p:txBody>
      </p:sp>
      <p:sp>
        <p:nvSpPr>
          <p:cNvPr id="40967" name="Rectangle 6"/>
          <p:cNvSpPr>
            <a:spLocks noChangeArrowheads="1"/>
          </p:cNvSpPr>
          <p:nvPr/>
        </p:nvSpPr>
        <p:spPr bwMode="auto">
          <a:xfrm>
            <a:off x="1257300" y="2057400"/>
            <a:ext cx="6038850"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ts val="1400"/>
              </a:spcBef>
              <a:buFontTx/>
              <a:buNone/>
            </a:pPr>
            <a:r>
              <a:rPr lang="en-US" altLang="en-US" sz="2800" dirty="0">
                <a:solidFill>
                  <a:srgbClr val="FF6600"/>
                </a:solidFill>
              </a:rPr>
              <a:t>Python</a:t>
            </a:r>
            <a:r>
              <a:rPr lang="en-US" altLang="en-US" sz="2000" dirty="0">
                <a:solidFill>
                  <a:srgbClr val="FF6600"/>
                </a:solidFill>
              </a:rPr>
              <a:t>:</a:t>
            </a:r>
            <a:r>
              <a:rPr lang="en-US" altLang="en-US" sz="2000" dirty="0"/>
              <a:t> 	</a:t>
            </a:r>
            <a:r>
              <a:rPr lang="en-US" altLang="en-US" sz="2000" dirty="0">
                <a:latin typeface="Consolas" panose="020B0609020204030204" pitchFamily="49" charset="0"/>
                <a:ea typeface="Consolas" panose="020B0609020204030204" pitchFamily="49" charset="0"/>
                <a:cs typeface="Consolas" panose="020B0609020204030204" pitchFamily="49" charset="0"/>
              </a:rPr>
              <a:t>pair = (a, b)</a:t>
            </a:r>
            <a:br>
              <a:rPr lang="en-US" altLang="en-US" sz="2000" dirty="0">
                <a:latin typeface="Consolas" panose="020B0609020204030204" pitchFamily="49" charset="0"/>
                <a:ea typeface="Consolas" panose="020B0609020204030204" pitchFamily="49" charset="0"/>
                <a:cs typeface="Consolas" panose="020B0609020204030204" pitchFamily="49" charset="0"/>
              </a:rPr>
            </a:br>
            <a:r>
              <a:rPr lang="en-US" altLang="en-US" sz="2000" dirty="0">
                <a:latin typeface="Consolas" panose="020B0609020204030204" pitchFamily="49" charset="0"/>
                <a:ea typeface="Consolas" panose="020B0609020204030204" pitchFamily="49" charset="0"/>
                <a:cs typeface="Consolas" panose="020B0609020204030204" pitchFamily="49" charset="0"/>
              </a:rPr>
              <a:t>            		pair[0]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a </a:t>
            </a:r>
            <a:b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b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a:t>
            </a:r>
            <a:r>
              <a:rPr lang="en-US" altLang="en-US" sz="2000" dirty="0">
                <a:latin typeface="Consolas" panose="020B0609020204030204" pitchFamily="49" charset="0"/>
                <a:ea typeface="Consolas" panose="020B0609020204030204" pitchFamily="49" charset="0"/>
                <a:cs typeface="Consolas" panose="020B0609020204030204" pitchFamily="49" charset="0"/>
              </a:rPr>
              <a:t>pair[1]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b</a:t>
            </a:r>
          </a:p>
          <a:p>
            <a:pPr eaLnBrk="1" hangingPunct="1">
              <a:spcBef>
                <a:spcPts val="1400"/>
              </a:spcBef>
              <a:buFontTx/>
              <a:buNone/>
            </a:pPr>
            <a:r>
              <a:rPr lang="en-US" altLang="en-US" sz="2800" dirty="0">
                <a:solidFill>
                  <a:srgbClr val="FF6600"/>
                </a:solidFill>
              </a:rPr>
              <a:t>Scala</a:t>
            </a:r>
            <a:r>
              <a:rPr lang="en-US" altLang="en-US" sz="2000" dirty="0">
                <a:solidFill>
                  <a:srgbClr val="FF6600"/>
                </a:solidFill>
              </a:rPr>
              <a:t>: </a:t>
            </a:r>
            <a:r>
              <a:rPr lang="en-US" altLang="en-US" sz="2000" dirty="0"/>
              <a:t>		</a:t>
            </a:r>
            <a:r>
              <a:rPr lang="en-US" altLang="en-US" sz="2000" b="1" dirty="0">
                <a:latin typeface="Consolas" panose="020B0609020204030204" pitchFamily="49" charset="0"/>
                <a:ea typeface="Consolas" panose="020B0609020204030204" pitchFamily="49" charset="0"/>
                <a:cs typeface="Consolas" panose="020B0609020204030204" pitchFamily="49" charset="0"/>
              </a:rPr>
              <a:t>val</a:t>
            </a:r>
            <a:r>
              <a:rPr lang="en-US" altLang="en-US" sz="2000" dirty="0">
                <a:latin typeface="Consolas" panose="020B0609020204030204" pitchFamily="49" charset="0"/>
                <a:ea typeface="Consolas" panose="020B0609020204030204" pitchFamily="49" charset="0"/>
                <a:cs typeface="Consolas" panose="020B0609020204030204" pitchFamily="49" charset="0"/>
              </a:rPr>
              <a:t> pair = (a, b)</a:t>
            </a:r>
            <a:br>
              <a:rPr lang="en-US" altLang="en-US" sz="2000" dirty="0">
                <a:latin typeface="Consolas" panose="020B0609020204030204" pitchFamily="49" charset="0"/>
                <a:ea typeface="Consolas" panose="020B0609020204030204" pitchFamily="49" charset="0"/>
                <a:cs typeface="Consolas" panose="020B0609020204030204" pitchFamily="49" charset="0"/>
              </a:rPr>
            </a:br>
            <a:r>
              <a:rPr lang="en-US" altLang="en-US" sz="2000" dirty="0">
                <a:latin typeface="Consolas" panose="020B0609020204030204" pitchFamily="49" charset="0"/>
                <a:ea typeface="Consolas" panose="020B0609020204030204" pitchFamily="49" charset="0"/>
                <a:cs typeface="Consolas" panose="020B0609020204030204" pitchFamily="49" charset="0"/>
              </a:rPr>
              <a:t>					pair._1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a</a:t>
            </a:r>
            <a:b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b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a:t>
            </a:r>
            <a:r>
              <a:rPr lang="en-US" altLang="en-US" sz="2000" dirty="0">
                <a:latin typeface="Consolas" panose="020B0609020204030204" pitchFamily="49" charset="0"/>
                <a:ea typeface="Consolas" panose="020B0609020204030204" pitchFamily="49" charset="0"/>
                <a:cs typeface="Consolas" panose="020B0609020204030204" pitchFamily="49" charset="0"/>
              </a:rPr>
              <a:t>pair._2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b</a:t>
            </a:r>
            <a:endParaRPr lang="en-US" altLang="en-US" sz="2000" dirty="0">
              <a:solidFill>
                <a:srgbClr val="008000"/>
              </a:solidFill>
            </a:endParaRPr>
          </a:p>
          <a:p>
            <a:pPr eaLnBrk="1" hangingPunct="1">
              <a:spcBef>
                <a:spcPts val="1400"/>
              </a:spcBef>
              <a:buFontTx/>
              <a:buNone/>
            </a:pPr>
            <a:r>
              <a:rPr lang="en-US" altLang="en-US" sz="2800" dirty="0">
                <a:solidFill>
                  <a:srgbClr val="FF6600"/>
                </a:solidFill>
              </a:rPr>
              <a:t>Java</a:t>
            </a:r>
            <a:r>
              <a:rPr lang="en-US" altLang="en-US" sz="2000" dirty="0">
                <a:solidFill>
                  <a:srgbClr val="FF6600"/>
                </a:solidFill>
              </a:rPr>
              <a:t>:</a:t>
            </a:r>
            <a:r>
              <a:rPr lang="en-US" altLang="en-US" sz="2000" dirty="0"/>
              <a:t>		</a:t>
            </a:r>
            <a:r>
              <a:rPr lang="en-US" altLang="en-US" sz="2000" dirty="0">
                <a:latin typeface="Consolas" panose="020B0609020204030204" pitchFamily="49" charset="0"/>
                <a:ea typeface="Consolas" panose="020B0609020204030204" pitchFamily="49" charset="0"/>
                <a:cs typeface="Consolas" panose="020B0609020204030204" pitchFamily="49" charset="0"/>
              </a:rPr>
              <a:t>Tuple2 pair = </a:t>
            </a:r>
            <a:r>
              <a:rPr lang="en-US" altLang="en-US" sz="2000" b="1" dirty="0">
                <a:latin typeface="Consolas" panose="020B0609020204030204" pitchFamily="49" charset="0"/>
                <a:ea typeface="Consolas" panose="020B0609020204030204" pitchFamily="49" charset="0"/>
                <a:cs typeface="Consolas" panose="020B0609020204030204" pitchFamily="49" charset="0"/>
              </a:rPr>
              <a:t>new</a:t>
            </a:r>
            <a:r>
              <a:rPr lang="en-US" altLang="en-US" sz="2000" dirty="0">
                <a:latin typeface="Consolas" panose="020B0609020204030204" pitchFamily="49" charset="0"/>
                <a:ea typeface="Consolas" panose="020B0609020204030204" pitchFamily="49" charset="0"/>
                <a:cs typeface="Consolas" panose="020B0609020204030204" pitchFamily="49" charset="0"/>
              </a:rPr>
              <a:t> Tuple2(a, b);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a:r>
            <a:b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b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a:t>
            </a:r>
            <a:r>
              <a:rPr lang="en-US" altLang="en-US" sz="2000" dirty="0">
                <a:latin typeface="Consolas" panose="020B0609020204030204" pitchFamily="49" charset="0"/>
                <a:ea typeface="Consolas" panose="020B0609020204030204" pitchFamily="49" charset="0"/>
                <a:cs typeface="Consolas" panose="020B0609020204030204" pitchFamily="49" charset="0"/>
              </a:rPr>
              <a:t>pair._1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a</a:t>
            </a:r>
            <a:b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br>
            <a:r>
              <a:rPr lang="en-US" altLang="en-US" sz="2000" dirty="0">
                <a:latin typeface="Consolas" panose="020B0609020204030204" pitchFamily="49" charset="0"/>
                <a:ea typeface="Consolas" panose="020B0609020204030204" pitchFamily="49" charset="0"/>
                <a:cs typeface="Consolas" panose="020B0609020204030204" pitchFamily="49" charset="0"/>
              </a:rPr>
              <a:t>					pair._2 </a:t>
            </a:r>
            <a:r>
              <a:rPr lang="en-US" altLang="en-US" sz="2000" dirty="0">
                <a:solidFill>
                  <a:srgbClr val="008000"/>
                </a:solidFill>
                <a:latin typeface="Consolas" panose="020B0609020204030204" pitchFamily="49" charset="0"/>
                <a:ea typeface="Consolas" panose="020B0609020204030204" pitchFamily="49" charset="0"/>
                <a:cs typeface="Consolas" panose="020B0609020204030204" pitchFamily="49" charset="0"/>
              </a:rPr>
              <a:t>// =&gt; b</a:t>
            </a:r>
            <a:endParaRPr lang="en-US" altLang="en-US" sz="2000" dirty="0">
              <a:solidFill>
                <a:srgbClr val="008000"/>
              </a:solidFill>
            </a:endParaRPr>
          </a:p>
        </p:txBody>
      </p:sp>
    </p:spTree>
    <p:extLst>
      <p:ext uri="{BB962C8B-B14F-4D97-AF65-F5344CB8AC3E}">
        <p14:creationId xmlns:p14="http://schemas.microsoft.com/office/powerpoint/2010/main" val="29590528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dirty="0" smtClean="0"/>
              <a:t>Some Key-Value Operations</a:t>
            </a:r>
          </a:p>
        </p:txBody>
      </p:sp>
      <p:sp>
        <p:nvSpPr>
          <p:cNvPr id="41987"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526A307B-03F6-49C6-8DF4-9F7433600B61}" type="datetime1">
              <a:rPr lang="en-US" altLang="en-US" sz="1400" smtClean="0"/>
              <a:pPr>
                <a:spcBef>
                  <a:spcPct val="0"/>
                </a:spcBef>
                <a:buFontTx/>
                <a:buNone/>
              </a:pPr>
              <a:t>6/26/2021</a:t>
            </a:fld>
            <a:endParaRPr lang="en-US" altLang="en-US" sz="1400" dirty="0" smtClean="0"/>
          </a:p>
        </p:txBody>
      </p:sp>
      <p:sp>
        <p:nvSpPr>
          <p:cNvPr id="41988"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1989"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38B5F7DC-C0B3-49C0-9E8C-E802C719197B}" type="slidenum">
              <a:rPr lang="en-US" altLang="en-US" sz="1400" smtClean="0"/>
              <a:pPr>
                <a:spcBef>
                  <a:spcPct val="0"/>
                </a:spcBef>
                <a:buFontTx/>
                <a:buNone/>
              </a:pPr>
              <a:t>96</a:t>
            </a:fld>
            <a:endParaRPr lang="en-US" altLang="en-US" sz="1400" dirty="0" smtClean="0"/>
          </a:p>
        </p:txBody>
      </p:sp>
      <p:sp>
        <p:nvSpPr>
          <p:cNvPr id="41990" name="Content Placeholder 2"/>
          <p:cNvSpPr>
            <a:spLocks noGrp="1"/>
          </p:cNvSpPr>
          <p:nvPr/>
        </p:nvSpPr>
        <p:spPr bwMode="auto">
          <a:xfrm>
            <a:off x="457200" y="1295400"/>
            <a:ext cx="831850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buClr>
                <a:srgbClr val="BFBFBF"/>
              </a:buClr>
              <a:buFont typeface="Lucida Grande"/>
              <a:buChar char="&gt;"/>
            </a:pPr>
            <a:r>
              <a:rPr lang="en-US" altLang="en-US" sz="1900" dirty="0">
                <a:latin typeface="Lucida Console" panose="020B0609040504020204" pitchFamily="49" charset="0"/>
                <a:ea typeface="Open Sans"/>
                <a:cs typeface="Lucida Console" panose="020B0609040504020204" pitchFamily="49" charset="0"/>
              </a:rPr>
              <a:t>pets = sc.parallelize(</a:t>
            </a:r>
            <a:br>
              <a:rPr lang="en-US" altLang="en-US" sz="1900" dirty="0">
                <a:latin typeface="Lucida Console" panose="020B0609040504020204" pitchFamily="49" charset="0"/>
                <a:ea typeface="Open Sans"/>
                <a:cs typeface="Lucida Console" panose="020B0609040504020204" pitchFamily="49" charset="0"/>
              </a:rPr>
            </a:br>
            <a:r>
              <a:rPr lang="en-US" altLang="en-US" sz="1900" dirty="0">
                <a:latin typeface="Lucida Console" panose="020B0609040504020204" pitchFamily="49" charset="0"/>
                <a:ea typeface="Open Sans"/>
                <a:cs typeface="Lucida Console" panose="020B0609040504020204" pitchFamily="49" charset="0"/>
              </a:rPr>
              <a:t>  [(</a:t>
            </a:r>
            <a:r>
              <a:rPr lang="en-US" altLang="en-US" sz="1900" dirty="0">
                <a:solidFill>
                  <a:srgbClr val="000090"/>
                </a:solidFill>
                <a:latin typeface="Lucida Console" panose="020B0609040504020204" pitchFamily="49" charset="0"/>
                <a:ea typeface="Open Sans"/>
                <a:cs typeface="Lucida Console" panose="020B0609040504020204" pitchFamily="49" charset="0"/>
              </a:rPr>
              <a:t>“cat”</a:t>
            </a:r>
            <a:r>
              <a:rPr lang="en-US" altLang="en-US" sz="1900" dirty="0">
                <a:latin typeface="Lucida Console" panose="020B0609040504020204" pitchFamily="49" charset="0"/>
                <a:ea typeface="Open Sans"/>
                <a:cs typeface="Lucida Console" panose="020B0609040504020204" pitchFamily="49" charset="0"/>
              </a:rPr>
              <a:t>, 1), (</a:t>
            </a:r>
            <a:r>
              <a:rPr lang="en-US" altLang="en-US" sz="1900" dirty="0">
                <a:solidFill>
                  <a:srgbClr val="000090"/>
                </a:solidFill>
                <a:latin typeface="Lucida Console" panose="020B0609040504020204" pitchFamily="49" charset="0"/>
                <a:ea typeface="Open Sans"/>
                <a:cs typeface="Lucida Console" panose="020B0609040504020204" pitchFamily="49" charset="0"/>
              </a:rPr>
              <a:t>“dog”</a:t>
            </a:r>
            <a:r>
              <a:rPr lang="en-US" altLang="en-US" sz="1900" dirty="0">
                <a:latin typeface="Lucida Console" panose="020B0609040504020204" pitchFamily="49" charset="0"/>
                <a:ea typeface="Open Sans"/>
                <a:cs typeface="Lucida Console" panose="020B0609040504020204" pitchFamily="49" charset="0"/>
              </a:rPr>
              <a:t>, 1), (</a:t>
            </a:r>
            <a:r>
              <a:rPr lang="en-US" altLang="en-US" sz="1900" dirty="0">
                <a:solidFill>
                  <a:srgbClr val="000090"/>
                </a:solidFill>
                <a:latin typeface="Lucida Console" panose="020B0609040504020204" pitchFamily="49" charset="0"/>
                <a:ea typeface="Open Sans"/>
                <a:cs typeface="Lucida Console" panose="020B0609040504020204" pitchFamily="49" charset="0"/>
              </a:rPr>
              <a:t>“cat”</a:t>
            </a:r>
            <a:r>
              <a:rPr lang="en-US" altLang="en-US" sz="1900" dirty="0">
                <a:latin typeface="Lucida Console" panose="020B0609040504020204" pitchFamily="49" charset="0"/>
                <a:ea typeface="Open Sans"/>
                <a:cs typeface="Lucida Console" panose="020B0609040504020204" pitchFamily="49" charset="0"/>
              </a:rPr>
              <a:t>, 2</a:t>
            </a:r>
            <a:r>
              <a:rPr lang="en-US" altLang="en-US" sz="1900" dirty="0" smtClean="0">
                <a:latin typeface="Lucida Console" panose="020B0609040504020204" pitchFamily="49" charset="0"/>
                <a:ea typeface="Open Sans"/>
                <a:cs typeface="Lucida Console" panose="020B0609040504020204" pitchFamily="49" charset="0"/>
              </a:rPr>
              <a:t>)])</a:t>
            </a:r>
          </a:p>
          <a:p>
            <a:pPr eaLnBrk="1" hangingPunct="1">
              <a:buClr>
                <a:srgbClr val="BFBFBF"/>
              </a:buClr>
              <a:buFont typeface="Lucida Grande"/>
              <a:buChar char="&gt;"/>
            </a:pPr>
            <a:endParaRPr lang="en-US" altLang="en-US" sz="1900" dirty="0">
              <a:latin typeface="Lucida Console" panose="020B0609040504020204" pitchFamily="49" charset="0"/>
              <a:ea typeface="Open Sans"/>
              <a:cs typeface="Lucida Console" panose="020B0609040504020204" pitchFamily="49" charset="0"/>
            </a:endParaRPr>
          </a:p>
          <a:p>
            <a:pPr eaLnBrk="1" hangingPunct="1">
              <a:buClr>
                <a:srgbClr val="BFBFBF"/>
              </a:buClr>
              <a:buFont typeface="Lucida Grande"/>
              <a:buChar char="&gt;"/>
            </a:pPr>
            <a:r>
              <a:rPr lang="en-US" altLang="en-US" sz="1900" dirty="0">
                <a:latin typeface="Lucida Console" panose="020B0609040504020204" pitchFamily="49" charset="0"/>
                <a:ea typeface="Open Sans"/>
                <a:cs typeface="Lucida Console" panose="020B0609040504020204" pitchFamily="49" charset="0"/>
              </a:rPr>
              <a:t>pets.</a:t>
            </a:r>
            <a:r>
              <a:rPr lang="en-US" altLang="en-US" sz="1900" dirty="0">
                <a:solidFill>
                  <a:srgbClr val="3366FF"/>
                </a:solidFill>
                <a:latin typeface="Lucida Console" panose="020B0609040504020204" pitchFamily="49" charset="0"/>
                <a:ea typeface="Open Sans"/>
                <a:cs typeface="Lucida Console" panose="020B0609040504020204" pitchFamily="49" charset="0"/>
              </a:rPr>
              <a:t>reduceByKey</a:t>
            </a:r>
            <a:r>
              <a:rPr lang="en-US" altLang="en-US" sz="1900" dirty="0">
                <a:latin typeface="Lucida Console" panose="020B0609040504020204" pitchFamily="49" charset="0"/>
                <a:ea typeface="Open Sans"/>
                <a:cs typeface="Lucida Console" panose="020B0609040504020204" pitchFamily="49" charset="0"/>
              </a:rPr>
              <a:t>(</a:t>
            </a:r>
            <a:r>
              <a:rPr lang="en-US" altLang="en-US" sz="1900" dirty="0">
                <a:solidFill>
                  <a:srgbClr val="FF0080"/>
                </a:solidFill>
                <a:latin typeface="Lucida Console" panose="020B0609040504020204" pitchFamily="49" charset="0"/>
                <a:ea typeface="Open Sans"/>
                <a:cs typeface="Lucida Console" panose="020B0609040504020204" pitchFamily="49" charset="0"/>
              </a:rPr>
              <a:t>lambda x, y: x + y</a:t>
            </a:r>
            <a:r>
              <a:rPr lang="en-US" altLang="en-US" sz="1900" dirty="0">
                <a:latin typeface="Lucida Console" panose="020B0609040504020204" pitchFamily="49" charset="0"/>
                <a:ea typeface="Open Sans"/>
                <a:cs typeface="Lucida Console" panose="020B0609040504020204" pitchFamily="49" charset="0"/>
              </a:rPr>
              <a:t>)</a:t>
            </a:r>
            <a:br>
              <a:rPr lang="en-US" altLang="en-US" sz="1900" dirty="0">
                <a:latin typeface="Lucida Console" panose="020B0609040504020204" pitchFamily="49" charset="0"/>
                <a:ea typeface="Open Sans"/>
                <a:cs typeface="Lucida Console" panose="020B0609040504020204" pitchFamily="49" charset="0"/>
              </a:rPr>
            </a:br>
            <a:r>
              <a:rPr lang="en-US" altLang="en-US" sz="1900" dirty="0">
                <a:latin typeface="Lucida Console" panose="020B0609040504020204" pitchFamily="49" charset="0"/>
                <a:ea typeface="Open Sans"/>
                <a:cs typeface="Lucida Console" panose="020B0609040504020204" pitchFamily="49" charset="0"/>
              </a:rPr>
              <a:t>                  </a:t>
            </a:r>
            <a:r>
              <a:rPr lang="en-US" altLang="en-US" sz="1900" dirty="0">
                <a:solidFill>
                  <a:srgbClr val="008040"/>
                </a:solidFill>
                <a:latin typeface="Lucida Console" panose="020B0609040504020204" pitchFamily="49" charset="0"/>
                <a:ea typeface="Open Sans"/>
                <a:cs typeface="Lucida Console" panose="020B0609040504020204" pitchFamily="49" charset="0"/>
              </a:rPr>
              <a:t># =&gt; {(cat, 3), (dog, 1</a:t>
            </a:r>
            <a:r>
              <a:rPr lang="en-US" altLang="en-US" sz="1900" dirty="0" smtClean="0">
                <a:solidFill>
                  <a:srgbClr val="008040"/>
                </a:solidFill>
                <a:latin typeface="Lucida Console" panose="020B0609040504020204" pitchFamily="49" charset="0"/>
                <a:ea typeface="Open Sans"/>
                <a:cs typeface="Lucida Console" panose="020B0609040504020204" pitchFamily="49" charset="0"/>
              </a:rPr>
              <a:t>)}</a:t>
            </a:r>
          </a:p>
          <a:p>
            <a:pPr eaLnBrk="1" hangingPunct="1">
              <a:buClr>
                <a:srgbClr val="BFBFBF"/>
              </a:buClr>
              <a:buFont typeface="Lucida Grande"/>
              <a:buChar char="&gt;"/>
            </a:pPr>
            <a:endParaRPr lang="en-US" altLang="en-US" sz="1900" dirty="0">
              <a:solidFill>
                <a:srgbClr val="008040"/>
              </a:solidFill>
              <a:latin typeface="Lucida Console" panose="020B0609040504020204" pitchFamily="49" charset="0"/>
              <a:ea typeface="Open Sans"/>
              <a:cs typeface="Lucida Console" panose="020B0609040504020204" pitchFamily="49" charset="0"/>
            </a:endParaRPr>
          </a:p>
          <a:p>
            <a:pPr eaLnBrk="1" hangingPunct="1">
              <a:buClr>
                <a:srgbClr val="BFBFBF"/>
              </a:buClr>
              <a:buFont typeface="Lucida Grande"/>
              <a:buChar char="&gt;"/>
            </a:pPr>
            <a:r>
              <a:rPr lang="en-US" altLang="en-US" sz="1900" dirty="0">
                <a:latin typeface="Lucida Console" panose="020B0609040504020204" pitchFamily="49" charset="0"/>
                <a:ea typeface="Open Sans"/>
                <a:cs typeface="Lucida Console" panose="020B0609040504020204" pitchFamily="49" charset="0"/>
              </a:rPr>
              <a:t>pets.</a:t>
            </a:r>
            <a:r>
              <a:rPr lang="en-US" altLang="en-US" sz="1900" dirty="0">
                <a:solidFill>
                  <a:srgbClr val="3366FF"/>
                </a:solidFill>
                <a:latin typeface="Lucida Console" panose="020B0609040504020204" pitchFamily="49" charset="0"/>
                <a:ea typeface="Open Sans"/>
                <a:cs typeface="Lucida Console" panose="020B0609040504020204" pitchFamily="49" charset="0"/>
              </a:rPr>
              <a:t>groupByKey</a:t>
            </a:r>
            <a:r>
              <a:rPr lang="en-US" altLang="en-US" sz="1900" dirty="0">
                <a:latin typeface="Lucida Console" panose="020B0609040504020204" pitchFamily="49" charset="0"/>
                <a:ea typeface="Open Sans"/>
                <a:cs typeface="Lucida Console" panose="020B0609040504020204" pitchFamily="49" charset="0"/>
              </a:rPr>
              <a:t>() </a:t>
            </a:r>
            <a:r>
              <a:rPr lang="en-US" altLang="en-US" sz="1900" dirty="0">
                <a:solidFill>
                  <a:srgbClr val="008040"/>
                </a:solidFill>
                <a:latin typeface="Lucida Console" panose="020B0609040504020204" pitchFamily="49" charset="0"/>
                <a:ea typeface="Open Sans"/>
                <a:cs typeface="Lucida Console" panose="020B0609040504020204" pitchFamily="49" charset="0"/>
              </a:rPr>
              <a:t># =&gt; {(cat, [1, 2]), (dog, [1])}</a:t>
            </a:r>
          </a:p>
          <a:p>
            <a:pPr eaLnBrk="1" hangingPunct="1">
              <a:buClr>
                <a:srgbClr val="BFBFBF"/>
              </a:buClr>
              <a:buFont typeface="Lucida Grande"/>
              <a:buChar char="&gt;"/>
            </a:pPr>
            <a:r>
              <a:rPr lang="en-US" altLang="en-US" sz="1900" dirty="0">
                <a:latin typeface="Lucida Console" panose="020B0609040504020204" pitchFamily="49" charset="0"/>
                <a:ea typeface="Open Sans"/>
                <a:cs typeface="Lucida Console" panose="020B0609040504020204" pitchFamily="49" charset="0"/>
              </a:rPr>
              <a:t>pets.</a:t>
            </a:r>
            <a:r>
              <a:rPr lang="en-US" altLang="en-US" sz="1900" dirty="0">
                <a:solidFill>
                  <a:srgbClr val="3366FF"/>
                </a:solidFill>
                <a:latin typeface="Lucida Console" panose="020B0609040504020204" pitchFamily="49" charset="0"/>
                <a:ea typeface="Open Sans"/>
                <a:cs typeface="Lucida Console" panose="020B0609040504020204" pitchFamily="49" charset="0"/>
              </a:rPr>
              <a:t>sortByKey</a:t>
            </a:r>
            <a:r>
              <a:rPr lang="en-US" altLang="en-US" sz="1900" dirty="0">
                <a:latin typeface="Lucida Console" panose="020B0609040504020204" pitchFamily="49" charset="0"/>
                <a:ea typeface="Open Sans"/>
                <a:cs typeface="Lucida Console" panose="020B0609040504020204" pitchFamily="49" charset="0"/>
              </a:rPr>
              <a:t>()  </a:t>
            </a:r>
            <a:r>
              <a:rPr lang="en-US" altLang="en-US" sz="1900" dirty="0">
                <a:solidFill>
                  <a:srgbClr val="008040"/>
                </a:solidFill>
                <a:latin typeface="Lucida Console" panose="020B0609040504020204" pitchFamily="49" charset="0"/>
                <a:ea typeface="Open Sans"/>
                <a:cs typeface="Lucida Console" panose="020B0609040504020204" pitchFamily="49" charset="0"/>
              </a:rPr>
              <a:t># =&gt; {(cat, 1), (cat, 2), (dog, 1)}</a:t>
            </a:r>
          </a:p>
          <a:p>
            <a:pPr eaLnBrk="1" hangingPunct="1"/>
            <a:endParaRPr lang="en-US" altLang="en-US" sz="1700" dirty="0">
              <a:solidFill>
                <a:srgbClr val="008040"/>
              </a:solidFill>
              <a:latin typeface="Lucida Console" panose="020B0609040504020204" pitchFamily="49" charset="0"/>
              <a:ea typeface="Open Sans"/>
              <a:cs typeface="Lucida Console" panose="020B0609040504020204" pitchFamily="49" charset="0"/>
            </a:endParaRPr>
          </a:p>
          <a:p>
            <a:pPr eaLnBrk="1" hangingPunct="1">
              <a:buFontTx/>
              <a:buNone/>
            </a:pPr>
            <a:r>
              <a:rPr lang="en-US" altLang="en-US" sz="1600" dirty="0">
                <a:latin typeface="Lucida Console" panose="020B0609040504020204" pitchFamily="49" charset="0"/>
                <a:ea typeface="Open Sans"/>
                <a:cs typeface="Lucida Console" panose="020B0609040504020204" pitchFamily="49" charset="0"/>
              </a:rPr>
              <a:t>reduceByKey</a:t>
            </a:r>
            <a:r>
              <a:rPr lang="en-US" altLang="en-US" sz="2000" dirty="0">
                <a:latin typeface="Open Sans"/>
                <a:ea typeface="Open Sans"/>
                <a:cs typeface="Lucida Console" panose="020B0609040504020204" pitchFamily="49" charset="0"/>
              </a:rPr>
              <a:t> also automatically implements combiners on the map side</a:t>
            </a:r>
          </a:p>
        </p:txBody>
      </p:sp>
    </p:spTree>
    <p:extLst>
      <p:ext uri="{BB962C8B-B14F-4D97-AF65-F5344CB8AC3E}">
        <p14:creationId xmlns:p14="http://schemas.microsoft.com/office/powerpoint/2010/main" val="26018274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Another Example of Key-Value Operations</a:t>
            </a:r>
          </a:p>
        </p:txBody>
      </p:sp>
      <p:sp>
        <p:nvSpPr>
          <p:cNvPr id="43011"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6ADBDDC1-1D0F-4ABF-B5F6-778AB28B03ED}" type="datetime1">
              <a:rPr lang="en-US" altLang="en-US" sz="1400" smtClean="0"/>
              <a:pPr>
                <a:spcBef>
                  <a:spcPct val="0"/>
                </a:spcBef>
                <a:buFontTx/>
                <a:buNone/>
              </a:pPr>
              <a:t>6/26/2021</a:t>
            </a:fld>
            <a:endParaRPr lang="en-US" altLang="en-US" sz="1400" dirty="0" smtClean="0"/>
          </a:p>
        </p:txBody>
      </p:sp>
      <p:sp>
        <p:nvSpPr>
          <p:cNvPr id="43012"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3013"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7F138782-BFFA-457F-A6BE-B063078240BB}" type="slidenum">
              <a:rPr lang="en-US" altLang="en-US" sz="1400" smtClean="0"/>
              <a:pPr>
                <a:spcBef>
                  <a:spcPct val="0"/>
                </a:spcBef>
                <a:buFontTx/>
                <a:buNone/>
              </a:pPr>
              <a:t>97</a:t>
            </a:fld>
            <a:endParaRPr lang="en-US" altLang="en-US" sz="1400" dirty="0" smtClean="0"/>
          </a:p>
        </p:txBody>
      </p:sp>
      <p:sp>
        <p:nvSpPr>
          <p:cNvPr id="7" name="Content Placeholder 2"/>
          <p:cNvSpPr>
            <a:spLocks noGrp="1"/>
          </p:cNvSpPr>
          <p:nvPr/>
        </p:nvSpPr>
        <p:spPr>
          <a:xfrm>
            <a:off x="460375" y="1027113"/>
            <a:ext cx="8318500" cy="4022725"/>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742950" indent="-285750" algn="l" defTabSz="457200" rtl="0" eaLnBrk="1" latinLnBrk="0" hangingPunct="1">
              <a:spcBef>
                <a:spcPct val="20000"/>
              </a:spcBef>
              <a:buFont typeface="Arial"/>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457200" rtl="0" eaLnBrk="1" latinLnBrk="0" hangingPunct="1">
              <a:spcBef>
                <a:spcPct val="20000"/>
              </a:spcBef>
              <a:buFont typeface="Arial"/>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457200" rtl="0" eaLnBrk="1" latinLnBrk="0" hangingPunct="1">
              <a:spcBef>
                <a:spcPct val="20000"/>
              </a:spcBef>
              <a:buFont typeface="Arial"/>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1">
                  <a:lumMod val="75000"/>
                </a:schemeClr>
              </a:buClr>
              <a:buFont typeface="Lucida Grande"/>
              <a:buChar char="&gt;"/>
              <a:defRPr/>
            </a:pPr>
            <a:r>
              <a:rPr lang="en-US" sz="1600" dirty="0" smtClean="0">
                <a:latin typeface="Lucida Console"/>
                <a:cs typeface="Lucida Console"/>
              </a:rPr>
              <a:t>visits = sc.parallelize([ (</a:t>
            </a:r>
            <a:r>
              <a:rPr lang="en-US" sz="1600" dirty="0" smtClean="0">
                <a:solidFill>
                  <a:srgbClr val="000090"/>
                </a:solidFill>
                <a:latin typeface="Lucida Console"/>
                <a:cs typeface="Lucida Console"/>
              </a:rPr>
              <a:t>“index.html”</a:t>
            </a:r>
            <a:r>
              <a:rPr lang="en-US" sz="1600" dirty="0" smtClean="0">
                <a:latin typeface="Lucida Console"/>
                <a:cs typeface="Lucida Console"/>
              </a:rPr>
              <a:t>,</a:t>
            </a:r>
            <a:r>
              <a:rPr lang="en-US" sz="1600" dirty="0" smtClean="0">
                <a:solidFill>
                  <a:srgbClr val="000090"/>
                </a:solidFill>
                <a:latin typeface="Lucida Console"/>
                <a:cs typeface="Lucida Console"/>
              </a:rPr>
              <a:t> “1.2.3.4”</a:t>
            </a:r>
            <a:r>
              <a:rPr lang="en-US" sz="1600" dirty="0" smtClean="0">
                <a:latin typeface="Lucida Console"/>
                <a:cs typeface="Lucida Console"/>
              </a:rPr>
              <a:t>),</a:t>
            </a:r>
            <a:br>
              <a:rPr lang="en-US" sz="1600" dirty="0" smtClean="0">
                <a:latin typeface="Lucida Console"/>
                <a:cs typeface="Lucida Console"/>
              </a:rPr>
            </a:br>
            <a:r>
              <a:rPr lang="en-US" sz="1600" dirty="0" smtClean="0">
                <a:latin typeface="Lucida Console"/>
                <a:cs typeface="Lucida Console"/>
              </a:rPr>
              <a:t>                          (</a:t>
            </a:r>
            <a:r>
              <a:rPr lang="en-US" sz="1600" dirty="0" smtClean="0">
                <a:solidFill>
                  <a:srgbClr val="000090"/>
                </a:solidFill>
                <a:latin typeface="Lucida Console"/>
                <a:cs typeface="Lucida Console"/>
              </a:rPr>
              <a:t>“about.html”</a:t>
            </a:r>
            <a:r>
              <a:rPr lang="en-US" sz="1600" dirty="0">
                <a:solidFill>
                  <a:srgbClr val="000000"/>
                </a:solidFill>
                <a:latin typeface="Lucida Console"/>
                <a:cs typeface="Lucida Console"/>
              </a:rPr>
              <a:t>,</a:t>
            </a:r>
            <a:r>
              <a:rPr lang="en-US" sz="1600" dirty="0">
                <a:solidFill>
                  <a:srgbClr val="000090"/>
                </a:solidFill>
                <a:latin typeface="Lucida Console"/>
                <a:cs typeface="Lucida Console"/>
              </a:rPr>
              <a:t> </a:t>
            </a:r>
            <a:r>
              <a:rPr lang="en-US" sz="1600" dirty="0" smtClean="0">
                <a:solidFill>
                  <a:srgbClr val="000090"/>
                </a:solidFill>
                <a:latin typeface="Lucida Console"/>
                <a:cs typeface="Lucida Console"/>
              </a:rPr>
              <a:t>“3.4.5.6”</a:t>
            </a:r>
            <a:r>
              <a:rPr lang="en-US" sz="1600" dirty="0">
                <a:latin typeface="Lucida Console"/>
                <a:cs typeface="Lucida Console"/>
              </a:rPr>
              <a:t>)</a:t>
            </a:r>
            <a:r>
              <a:rPr lang="en-US" sz="1600" dirty="0" smtClean="0">
                <a:latin typeface="Lucida Console"/>
                <a:cs typeface="Lucida Console"/>
              </a:rPr>
              <a:t>,</a:t>
            </a:r>
            <a:br>
              <a:rPr lang="en-US" sz="1600" dirty="0" smtClean="0">
                <a:latin typeface="Lucida Console"/>
                <a:cs typeface="Lucida Console"/>
              </a:rPr>
            </a:br>
            <a:r>
              <a:rPr lang="en-US" sz="1600" dirty="0" smtClean="0">
                <a:latin typeface="Lucida Console"/>
                <a:cs typeface="Lucida Console"/>
              </a:rPr>
              <a:t>                          (</a:t>
            </a:r>
            <a:r>
              <a:rPr lang="en-US" sz="1600" dirty="0">
                <a:solidFill>
                  <a:srgbClr val="000090"/>
                </a:solidFill>
                <a:latin typeface="Lucida Console"/>
                <a:cs typeface="Lucida Console"/>
              </a:rPr>
              <a:t>“</a:t>
            </a:r>
            <a:r>
              <a:rPr lang="en-US" sz="1600" dirty="0" smtClean="0">
                <a:solidFill>
                  <a:srgbClr val="000090"/>
                </a:solidFill>
                <a:latin typeface="Lucida Console"/>
                <a:cs typeface="Lucida Console"/>
              </a:rPr>
              <a:t>index.html”</a:t>
            </a:r>
            <a:r>
              <a:rPr lang="en-US" sz="1600" dirty="0">
                <a:solidFill>
                  <a:srgbClr val="000000"/>
                </a:solidFill>
                <a:latin typeface="Lucida Console"/>
                <a:cs typeface="Lucida Console"/>
              </a:rPr>
              <a:t>,</a:t>
            </a:r>
            <a:r>
              <a:rPr lang="en-US" sz="1600" dirty="0">
                <a:solidFill>
                  <a:srgbClr val="000090"/>
                </a:solidFill>
                <a:latin typeface="Lucida Console"/>
                <a:cs typeface="Lucida Console"/>
              </a:rPr>
              <a:t> “</a:t>
            </a:r>
            <a:r>
              <a:rPr lang="en-US" sz="1600" dirty="0" smtClean="0">
                <a:solidFill>
                  <a:srgbClr val="000090"/>
                </a:solidFill>
                <a:latin typeface="Lucida Console"/>
                <a:cs typeface="Lucida Console"/>
              </a:rPr>
              <a:t>1.3.3.1”</a:t>
            </a:r>
            <a:r>
              <a:rPr lang="en-US" sz="1600" dirty="0" smtClean="0">
                <a:latin typeface="Lucida Console"/>
                <a:cs typeface="Lucida Console"/>
              </a:rPr>
              <a:t>) ])</a:t>
            </a:r>
          </a:p>
          <a:p>
            <a:pPr>
              <a:buClr>
                <a:schemeClr val="bg1">
                  <a:lumMod val="75000"/>
                </a:schemeClr>
              </a:buClr>
              <a:buFont typeface="Lucida Grande"/>
              <a:buChar char="&gt;"/>
              <a:defRPr/>
            </a:pPr>
            <a:endParaRPr lang="en-US" sz="1600" dirty="0" smtClean="0">
              <a:latin typeface="Lucida Console"/>
              <a:cs typeface="Lucida Console"/>
            </a:endParaRPr>
          </a:p>
          <a:p>
            <a:pPr>
              <a:buClr>
                <a:schemeClr val="bg1">
                  <a:lumMod val="75000"/>
                </a:schemeClr>
              </a:buClr>
              <a:buFont typeface="Lucida Grande"/>
              <a:buChar char="&gt;"/>
              <a:defRPr/>
            </a:pPr>
            <a:r>
              <a:rPr lang="en-US" sz="1600" dirty="0" smtClean="0">
                <a:latin typeface="Lucida Console"/>
                <a:cs typeface="Lucida Console"/>
              </a:rPr>
              <a:t>pageNames </a:t>
            </a:r>
            <a:r>
              <a:rPr lang="en-US" sz="1600" dirty="0">
                <a:latin typeface="Lucida Console"/>
                <a:cs typeface="Lucida Console"/>
              </a:rPr>
              <a:t>= sc.parallelize</a:t>
            </a:r>
            <a:r>
              <a:rPr lang="en-US" sz="1600" dirty="0" smtClean="0">
                <a:latin typeface="Lucida Console"/>
                <a:cs typeface="Lucida Console"/>
              </a:rPr>
              <a:t>([ (</a:t>
            </a:r>
            <a:r>
              <a:rPr lang="en-US" sz="1600" dirty="0">
                <a:solidFill>
                  <a:srgbClr val="000090"/>
                </a:solidFill>
                <a:latin typeface="Lucida Console"/>
                <a:cs typeface="Lucida Console"/>
              </a:rPr>
              <a:t>“index.html”</a:t>
            </a:r>
            <a:r>
              <a:rPr lang="en-US" sz="1600" dirty="0">
                <a:latin typeface="Lucida Console"/>
                <a:cs typeface="Lucida Console"/>
              </a:rPr>
              <a:t>, </a:t>
            </a:r>
            <a:r>
              <a:rPr lang="en-US" sz="1600" dirty="0">
                <a:solidFill>
                  <a:srgbClr val="000090"/>
                </a:solidFill>
                <a:latin typeface="Lucida Console"/>
                <a:cs typeface="Lucida Console"/>
              </a:rPr>
              <a:t>“Home”</a:t>
            </a:r>
            <a:r>
              <a:rPr lang="en-US" sz="1600" dirty="0">
                <a:latin typeface="Lucida Console"/>
                <a:cs typeface="Lucida Console"/>
              </a:rPr>
              <a:t>)</a:t>
            </a:r>
            <a:r>
              <a:rPr lang="en-US" sz="1600" dirty="0" smtClean="0">
                <a:latin typeface="Lucida Console"/>
                <a:cs typeface="Lucida Console"/>
              </a:rPr>
              <a:t>,</a:t>
            </a:r>
            <a:br>
              <a:rPr lang="en-US" sz="1600" dirty="0" smtClean="0">
                <a:latin typeface="Lucida Console"/>
                <a:cs typeface="Lucida Console"/>
              </a:rPr>
            </a:br>
            <a:r>
              <a:rPr lang="en-US" sz="1600" dirty="0" smtClean="0">
                <a:latin typeface="Lucida Console"/>
                <a:cs typeface="Lucida Console"/>
              </a:rPr>
              <a:t>                             (</a:t>
            </a:r>
            <a:r>
              <a:rPr lang="en-US" sz="1600" dirty="0">
                <a:solidFill>
                  <a:srgbClr val="000090"/>
                </a:solidFill>
                <a:latin typeface="Lucida Console"/>
                <a:cs typeface="Lucida Console"/>
              </a:rPr>
              <a:t>“about.html”</a:t>
            </a:r>
            <a:r>
              <a:rPr lang="en-US" sz="1600" dirty="0">
                <a:latin typeface="Lucida Console"/>
                <a:cs typeface="Lucida Console"/>
              </a:rPr>
              <a:t>, </a:t>
            </a:r>
            <a:r>
              <a:rPr lang="en-US" sz="1600" dirty="0">
                <a:solidFill>
                  <a:srgbClr val="000090"/>
                </a:solidFill>
                <a:latin typeface="Lucida Console"/>
                <a:cs typeface="Lucida Console"/>
              </a:rPr>
              <a:t>“About”</a:t>
            </a:r>
            <a:r>
              <a:rPr lang="en-US" sz="1600" dirty="0" smtClean="0">
                <a:latin typeface="Lucida Console"/>
                <a:cs typeface="Lucida Console"/>
              </a:rPr>
              <a:t>) ])</a:t>
            </a:r>
            <a:endParaRPr lang="en-US" sz="1600" dirty="0">
              <a:latin typeface="Lucida Console"/>
              <a:cs typeface="Lucida Console"/>
            </a:endParaRPr>
          </a:p>
          <a:p>
            <a:pPr>
              <a:buClr>
                <a:schemeClr val="bg1">
                  <a:lumMod val="75000"/>
                </a:schemeClr>
              </a:buClr>
              <a:buFont typeface="Lucida Grande"/>
              <a:buChar char="&gt;"/>
              <a:defRPr/>
            </a:pPr>
            <a:endParaRPr lang="en-US" sz="1600" dirty="0" smtClean="0">
              <a:latin typeface="Lucida Console"/>
              <a:cs typeface="Lucida Console"/>
            </a:endParaRPr>
          </a:p>
          <a:p>
            <a:pPr>
              <a:buClr>
                <a:schemeClr val="bg1">
                  <a:lumMod val="75000"/>
                </a:schemeClr>
              </a:buClr>
              <a:buFont typeface="Lucida Grande"/>
              <a:buChar char="&gt;"/>
              <a:defRPr/>
            </a:pPr>
            <a:r>
              <a:rPr lang="en-US" sz="1600" dirty="0" smtClean="0">
                <a:latin typeface="Lucida Console"/>
                <a:cs typeface="Lucida Console"/>
              </a:rPr>
              <a:t>visits.</a:t>
            </a:r>
            <a:r>
              <a:rPr lang="en-US" sz="1600" dirty="0" smtClean="0">
                <a:solidFill>
                  <a:srgbClr val="3366FF"/>
                </a:solidFill>
                <a:latin typeface="Lucida Console"/>
                <a:cs typeface="Lucida Console"/>
              </a:rPr>
              <a:t>join</a:t>
            </a:r>
            <a:r>
              <a:rPr lang="en-US" sz="1600" dirty="0" smtClean="0">
                <a:latin typeface="Lucida Console"/>
                <a:cs typeface="Lucida Console"/>
              </a:rPr>
              <a:t>(pageNames) </a:t>
            </a:r>
            <a:r>
              <a:rPr lang="en-US" sz="1600" dirty="0" smtClean="0">
                <a:solidFill>
                  <a:srgbClr val="008040"/>
                </a:solidFill>
                <a:latin typeface="Lucida Console"/>
                <a:cs typeface="Lucida Console"/>
              </a:rPr>
              <a:t/>
            </a:r>
            <a:br>
              <a:rPr lang="en-US" sz="1600" dirty="0" smtClean="0">
                <a:solidFill>
                  <a:srgbClr val="008040"/>
                </a:solidFill>
                <a:latin typeface="Lucida Console"/>
                <a:cs typeface="Lucida Console"/>
              </a:rPr>
            </a:br>
            <a:r>
              <a:rPr lang="en-US" sz="1600" dirty="0" smtClean="0">
                <a:solidFill>
                  <a:srgbClr val="008040"/>
                </a:solidFill>
                <a:latin typeface="Lucida Console"/>
                <a:cs typeface="Lucida Console"/>
              </a:rPr>
              <a:t># (“index.html”, (“1.2.3.4”, “Home”))</a:t>
            </a:r>
            <a:br>
              <a:rPr lang="en-US" sz="1600" dirty="0" smtClean="0">
                <a:solidFill>
                  <a:srgbClr val="008040"/>
                </a:solidFill>
                <a:latin typeface="Lucida Console"/>
                <a:cs typeface="Lucida Console"/>
              </a:rPr>
            </a:br>
            <a:r>
              <a:rPr lang="en-US" sz="1600" dirty="0" smtClean="0">
                <a:solidFill>
                  <a:srgbClr val="008040"/>
                </a:solidFill>
                <a:latin typeface="Lucida Console"/>
                <a:cs typeface="Lucida Console"/>
              </a:rPr>
              <a:t># </a:t>
            </a:r>
            <a:r>
              <a:rPr lang="en-US" sz="1600" dirty="0">
                <a:solidFill>
                  <a:srgbClr val="008040"/>
                </a:solidFill>
                <a:latin typeface="Lucida Console"/>
                <a:cs typeface="Lucida Console"/>
              </a:rPr>
              <a:t>(“index.html”, (</a:t>
            </a:r>
            <a:r>
              <a:rPr lang="en-US" sz="1600" dirty="0" smtClean="0">
                <a:solidFill>
                  <a:srgbClr val="008040"/>
                </a:solidFill>
                <a:latin typeface="Lucida Console"/>
                <a:cs typeface="Lucida Console"/>
              </a:rPr>
              <a:t>“1.3.3.1”</a:t>
            </a:r>
            <a:r>
              <a:rPr lang="en-US" sz="1600" dirty="0">
                <a:solidFill>
                  <a:srgbClr val="008040"/>
                </a:solidFill>
                <a:latin typeface="Lucida Console"/>
                <a:cs typeface="Lucida Console"/>
              </a:rPr>
              <a:t>, </a:t>
            </a:r>
            <a:r>
              <a:rPr lang="en-US" sz="1600" dirty="0" smtClean="0">
                <a:solidFill>
                  <a:srgbClr val="008040"/>
                </a:solidFill>
                <a:latin typeface="Lucida Console"/>
                <a:cs typeface="Lucida Console"/>
              </a:rPr>
              <a:t>“Home”</a:t>
            </a:r>
            <a:r>
              <a:rPr lang="en-US" sz="1600" dirty="0">
                <a:solidFill>
                  <a:srgbClr val="008040"/>
                </a:solidFill>
                <a:latin typeface="Lucida Console"/>
                <a:cs typeface="Lucida Console"/>
              </a:rPr>
              <a:t>)</a:t>
            </a:r>
            <a:r>
              <a:rPr lang="en-US" sz="1600" dirty="0" smtClean="0">
                <a:solidFill>
                  <a:srgbClr val="008040"/>
                </a:solidFill>
                <a:latin typeface="Lucida Console"/>
                <a:cs typeface="Lucida Console"/>
              </a:rPr>
              <a:t>)</a:t>
            </a:r>
            <a:br>
              <a:rPr lang="en-US" sz="1600" dirty="0" smtClean="0">
                <a:solidFill>
                  <a:srgbClr val="008040"/>
                </a:solidFill>
                <a:latin typeface="Lucida Console"/>
                <a:cs typeface="Lucida Console"/>
              </a:rPr>
            </a:br>
            <a:r>
              <a:rPr lang="en-US" sz="1600" dirty="0" smtClean="0">
                <a:solidFill>
                  <a:srgbClr val="008040"/>
                </a:solidFill>
                <a:latin typeface="Lucida Console"/>
                <a:cs typeface="Lucida Console"/>
              </a:rPr>
              <a:t># </a:t>
            </a:r>
            <a:r>
              <a:rPr lang="en-US" sz="1600" dirty="0">
                <a:solidFill>
                  <a:srgbClr val="008040"/>
                </a:solidFill>
                <a:latin typeface="Lucida Console"/>
                <a:cs typeface="Lucida Console"/>
              </a:rPr>
              <a:t>(</a:t>
            </a:r>
            <a:r>
              <a:rPr lang="en-US" sz="1600" dirty="0" smtClean="0">
                <a:solidFill>
                  <a:srgbClr val="008040"/>
                </a:solidFill>
                <a:latin typeface="Lucida Console"/>
                <a:cs typeface="Lucida Console"/>
              </a:rPr>
              <a:t>“about.html</a:t>
            </a:r>
            <a:r>
              <a:rPr lang="en-US" sz="1600" dirty="0">
                <a:solidFill>
                  <a:srgbClr val="008040"/>
                </a:solidFill>
                <a:latin typeface="Lucida Console"/>
                <a:cs typeface="Lucida Console"/>
              </a:rPr>
              <a:t>”, (</a:t>
            </a:r>
            <a:r>
              <a:rPr lang="en-US" sz="1600" dirty="0" smtClean="0">
                <a:solidFill>
                  <a:srgbClr val="008040"/>
                </a:solidFill>
                <a:latin typeface="Lucida Console"/>
                <a:cs typeface="Lucida Console"/>
              </a:rPr>
              <a:t>“3.4.5.6”</a:t>
            </a:r>
            <a:r>
              <a:rPr lang="en-US" sz="1600" dirty="0">
                <a:solidFill>
                  <a:srgbClr val="008040"/>
                </a:solidFill>
                <a:latin typeface="Lucida Console"/>
                <a:cs typeface="Lucida Console"/>
              </a:rPr>
              <a:t>, </a:t>
            </a:r>
            <a:r>
              <a:rPr lang="en-US" sz="1600" dirty="0" smtClean="0">
                <a:solidFill>
                  <a:srgbClr val="008040"/>
                </a:solidFill>
                <a:latin typeface="Lucida Console"/>
                <a:cs typeface="Lucida Console"/>
              </a:rPr>
              <a:t>“About”))</a:t>
            </a:r>
          </a:p>
          <a:p>
            <a:pPr>
              <a:buClr>
                <a:schemeClr val="bg1">
                  <a:lumMod val="75000"/>
                </a:schemeClr>
              </a:buClr>
              <a:buFont typeface="Lucida Grande"/>
              <a:buChar char="&gt;"/>
              <a:defRPr/>
            </a:pPr>
            <a:endParaRPr lang="en-US" sz="1600" dirty="0" smtClean="0">
              <a:latin typeface="Lucida Console"/>
              <a:cs typeface="Lucida Console"/>
            </a:endParaRPr>
          </a:p>
          <a:p>
            <a:pPr>
              <a:buClr>
                <a:schemeClr val="bg1">
                  <a:lumMod val="75000"/>
                </a:schemeClr>
              </a:buClr>
              <a:buFont typeface="Lucida Grande"/>
              <a:buChar char="&gt;"/>
              <a:defRPr/>
            </a:pPr>
            <a:r>
              <a:rPr lang="en-US" sz="1600" dirty="0" smtClean="0">
                <a:latin typeface="Lucida Console"/>
                <a:cs typeface="Lucida Console"/>
              </a:rPr>
              <a:t>visits.</a:t>
            </a:r>
            <a:r>
              <a:rPr lang="en-US" sz="1600" dirty="0" smtClean="0">
                <a:solidFill>
                  <a:srgbClr val="3366FF"/>
                </a:solidFill>
                <a:latin typeface="Lucida Console"/>
                <a:cs typeface="Lucida Console"/>
              </a:rPr>
              <a:t>cogroup</a:t>
            </a:r>
            <a:r>
              <a:rPr lang="en-US" sz="1600" dirty="0" smtClean="0">
                <a:latin typeface="Lucida Console"/>
                <a:cs typeface="Lucida Console"/>
              </a:rPr>
              <a:t>(pageNames) </a:t>
            </a:r>
            <a:r>
              <a:rPr lang="en-US" sz="1600" dirty="0">
                <a:solidFill>
                  <a:srgbClr val="008040"/>
                </a:solidFill>
                <a:latin typeface="Lucida Console"/>
                <a:cs typeface="Lucida Console"/>
              </a:rPr>
              <a:t/>
            </a:r>
            <a:br>
              <a:rPr lang="en-US" sz="1600" dirty="0">
                <a:solidFill>
                  <a:srgbClr val="008040"/>
                </a:solidFill>
                <a:latin typeface="Lucida Console"/>
                <a:cs typeface="Lucida Console"/>
              </a:rPr>
            </a:br>
            <a:r>
              <a:rPr lang="en-US" sz="1600" dirty="0" smtClean="0">
                <a:solidFill>
                  <a:srgbClr val="008040"/>
                </a:solidFill>
                <a:latin typeface="Lucida Console"/>
                <a:cs typeface="Lucida Console"/>
              </a:rPr>
              <a:t># </a:t>
            </a:r>
            <a:r>
              <a:rPr lang="en-US" sz="1600" dirty="0">
                <a:solidFill>
                  <a:srgbClr val="008040"/>
                </a:solidFill>
                <a:latin typeface="Lucida Console"/>
                <a:cs typeface="Lucida Console"/>
              </a:rPr>
              <a:t>(“index.html”, </a:t>
            </a:r>
            <a:r>
              <a:rPr lang="en-US" sz="1600" dirty="0" smtClean="0">
                <a:solidFill>
                  <a:srgbClr val="008040"/>
                </a:solidFill>
                <a:latin typeface="Lucida Console"/>
                <a:cs typeface="Lucida Console"/>
              </a:rPr>
              <a:t>([“</a:t>
            </a:r>
            <a:r>
              <a:rPr lang="en-US" sz="1600" dirty="0">
                <a:solidFill>
                  <a:srgbClr val="008040"/>
                </a:solidFill>
                <a:latin typeface="Lucida Console"/>
                <a:cs typeface="Lucida Console"/>
              </a:rPr>
              <a:t>1.2.3.4”, “1.3.3.1</a:t>
            </a:r>
            <a:r>
              <a:rPr lang="en-US" sz="1600" dirty="0" smtClean="0">
                <a:solidFill>
                  <a:srgbClr val="008040"/>
                </a:solidFill>
                <a:latin typeface="Lucida Console"/>
                <a:cs typeface="Lucida Console"/>
              </a:rPr>
              <a:t>”], [“</a:t>
            </a:r>
            <a:r>
              <a:rPr lang="en-US" sz="1600" dirty="0">
                <a:solidFill>
                  <a:srgbClr val="008040"/>
                </a:solidFill>
                <a:latin typeface="Lucida Console"/>
                <a:cs typeface="Lucida Console"/>
              </a:rPr>
              <a:t>Home</a:t>
            </a:r>
            <a:r>
              <a:rPr lang="en-US" sz="1600" dirty="0" smtClean="0">
                <a:solidFill>
                  <a:srgbClr val="008040"/>
                </a:solidFill>
                <a:latin typeface="Lucida Console"/>
                <a:cs typeface="Lucida Console"/>
              </a:rPr>
              <a:t>”])</a:t>
            </a:r>
            <a:r>
              <a:rPr lang="en-US" sz="1600" dirty="0">
                <a:solidFill>
                  <a:srgbClr val="008040"/>
                </a:solidFill>
                <a:latin typeface="Lucida Console"/>
                <a:cs typeface="Lucida Console"/>
              </a:rPr>
              <a:t>)</a:t>
            </a:r>
            <a:br>
              <a:rPr lang="en-US" sz="1600" dirty="0">
                <a:solidFill>
                  <a:srgbClr val="008040"/>
                </a:solidFill>
                <a:latin typeface="Lucida Console"/>
                <a:cs typeface="Lucida Console"/>
              </a:rPr>
            </a:br>
            <a:r>
              <a:rPr lang="en-US" sz="1600" dirty="0" smtClean="0">
                <a:solidFill>
                  <a:srgbClr val="008040"/>
                </a:solidFill>
                <a:latin typeface="Lucida Console"/>
                <a:cs typeface="Lucida Console"/>
              </a:rPr>
              <a:t># </a:t>
            </a:r>
            <a:r>
              <a:rPr lang="en-US" sz="1600" dirty="0">
                <a:solidFill>
                  <a:srgbClr val="008040"/>
                </a:solidFill>
                <a:latin typeface="Lucida Console"/>
                <a:cs typeface="Lucida Console"/>
              </a:rPr>
              <a:t>(“about.html”, </a:t>
            </a:r>
            <a:r>
              <a:rPr lang="en-US" sz="1600" dirty="0" smtClean="0">
                <a:solidFill>
                  <a:srgbClr val="008040"/>
                </a:solidFill>
                <a:latin typeface="Lucida Console"/>
                <a:cs typeface="Lucida Console"/>
              </a:rPr>
              <a:t>([“</a:t>
            </a:r>
            <a:r>
              <a:rPr lang="en-US" sz="1600" dirty="0">
                <a:solidFill>
                  <a:srgbClr val="008040"/>
                </a:solidFill>
                <a:latin typeface="Lucida Console"/>
                <a:cs typeface="Lucida Console"/>
              </a:rPr>
              <a:t>3.4.5.6</a:t>
            </a:r>
            <a:r>
              <a:rPr lang="en-US" sz="1600" dirty="0" smtClean="0">
                <a:solidFill>
                  <a:srgbClr val="008040"/>
                </a:solidFill>
                <a:latin typeface="Lucida Console"/>
                <a:cs typeface="Lucida Console"/>
              </a:rPr>
              <a:t>”], [“About”]))</a:t>
            </a:r>
            <a:endParaRPr lang="en-US" sz="1600" dirty="0">
              <a:solidFill>
                <a:srgbClr val="008040"/>
              </a:solidFill>
              <a:latin typeface="Lucida Console"/>
              <a:cs typeface="Lucida Console"/>
            </a:endParaRPr>
          </a:p>
        </p:txBody>
      </p:sp>
    </p:spTree>
    <p:extLst>
      <p:ext uri="{BB962C8B-B14F-4D97-AF65-F5344CB8AC3E}">
        <p14:creationId xmlns:p14="http://schemas.microsoft.com/office/powerpoint/2010/main" val="29996699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smtClean="0"/>
              <a:t>Programming Language Support</a:t>
            </a:r>
          </a:p>
        </p:txBody>
      </p:sp>
      <p:sp>
        <p:nvSpPr>
          <p:cNvPr id="45059" name="Date Placeholder 3"/>
          <p:cNvSpPr>
            <a:spLocks noGrp="1"/>
          </p:cNvSpPr>
          <p:nvPr>
            <p:ph type="dt" sz="quarter" idx="10"/>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fld id="{CA605F7D-FAF6-4769-AC1C-6DAD054BC6CB}" type="datetime1">
              <a:rPr lang="en-US" altLang="en-US" sz="1400" smtClean="0"/>
              <a:pPr>
                <a:spcBef>
                  <a:spcPct val="0"/>
                </a:spcBef>
                <a:buFontTx/>
                <a:buNone/>
              </a:pPr>
              <a:t>6/26/2021</a:t>
            </a:fld>
            <a:endParaRPr lang="en-US" altLang="en-US" sz="1400" dirty="0" smtClean="0"/>
          </a:p>
        </p:txBody>
      </p:sp>
      <p:sp>
        <p:nvSpPr>
          <p:cNvPr id="45060" name="Footer Placeholder 4"/>
          <p:cNvSpPr>
            <a:spLocks noGrp="1"/>
          </p:cNvSpPr>
          <p:nvPr>
            <p:ph type="ftr" sz="quarter" idx="11"/>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CSCi 3907/CSCI 6444 Big Data and Analytics</a:t>
            </a:r>
          </a:p>
        </p:txBody>
      </p:sp>
      <p:sp>
        <p:nvSpPr>
          <p:cNvPr id="45061" name="Slide Number Placeholder 5"/>
          <p:cNvSpPr>
            <a:spLocks noGrp="1"/>
          </p:cNvSpPr>
          <p:nvPr>
            <p:ph type="sldNum" sz="quarter" idx="12"/>
          </p:nvPr>
        </p:nvSpPr>
        <p:spPr>
          <a:noFill/>
        </p:spPr>
        <p:txBody>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dirty="0" smtClean="0"/>
              <a:t>7-</a:t>
            </a:r>
            <a:fld id="{2C29348E-EBE3-40E8-99C3-5EBAC4F1A713}" type="slidenum">
              <a:rPr lang="en-US" altLang="en-US" sz="1400" smtClean="0"/>
              <a:pPr>
                <a:spcBef>
                  <a:spcPct val="0"/>
                </a:spcBef>
                <a:buFontTx/>
                <a:buNone/>
              </a:pPr>
              <a:t>98</a:t>
            </a:fld>
            <a:endParaRPr lang="en-US" altLang="en-US" sz="1400" dirty="0" smtClean="0"/>
          </a:p>
        </p:txBody>
      </p:sp>
      <p:sp>
        <p:nvSpPr>
          <p:cNvPr id="8" name="Content Placeholder 5"/>
          <p:cNvSpPr>
            <a:spLocks noGrp="1"/>
          </p:cNvSpPr>
          <p:nvPr>
            <p:ph sz="half" idx="4294967295"/>
          </p:nvPr>
        </p:nvSpPr>
        <p:spPr>
          <a:xfrm>
            <a:off x="463550" y="1312863"/>
            <a:ext cx="6850063" cy="1322387"/>
          </a:xfrm>
          <a:solidFill>
            <a:schemeClr val="bg1">
              <a:lumMod val="85000"/>
            </a:schemeClr>
          </a:solidFill>
          <a:effectLst>
            <a:outerShdw blurRad="50800" dist="38100" dir="16200000" rotWithShape="0">
              <a:prstClr val="black">
                <a:alpha val="40000"/>
              </a:prstClr>
            </a:outerShdw>
          </a:effectLst>
        </p:spPr>
        <p:txBody>
          <a:bodyPr>
            <a:noAutofit/>
          </a:bodyPr>
          <a:lstStyle/>
          <a:p>
            <a:pPr marL="0" indent="0">
              <a:lnSpc>
                <a:spcPct val="80000"/>
              </a:lnSpc>
              <a:spcBef>
                <a:spcPts val="1200"/>
              </a:spcBef>
              <a:buFontTx/>
              <a:buNone/>
              <a:defRPr/>
            </a:pPr>
            <a:r>
              <a:rPr lang="en-US" b="1" dirty="0" smtClean="0">
                <a:solidFill>
                  <a:srgbClr val="FF6600"/>
                </a:solidFill>
              </a:rPr>
              <a:t>Python</a:t>
            </a:r>
            <a:endParaRPr lang="en-US" sz="1400" dirty="0">
              <a:solidFill>
                <a:srgbClr val="008000"/>
              </a:solidFill>
              <a:latin typeface="Lucida Console"/>
              <a:cs typeface="Lucida Console"/>
            </a:endParaRPr>
          </a:p>
          <a:p>
            <a:pPr marL="0" indent="0">
              <a:lnSpc>
                <a:spcPct val="80000"/>
              </a:lnSpc>
              <a:spcBef>
                <a:spcPts val="1200"/>
              </a:spcBef>
              <a:buFontTx/>
              <a:buNone/>
              <a:defRPr/>
            </a:pPr>
            <a:r>
              <a:rPr lang="en-US" sz="1400" dirty="0" smtClean="0">
                <a:latin typeface="Lucida Console"/>
                <a:cs typeface="Lucida Console"/>
              </a:rPr>
              <a:t>lines </a:t>
            </a:r>
            <a:r>
              <a:rPr lang="en-US" sz="1400" dirty="0">
                <a:latin typeface="Lucida Console"/>
                <a:cs typeface="Lucida Console"/>
              </a:rPr>
              <a:t>= sc.textFile(...)</a:t>
            </a:r>
            <a:br>
              <a:rPr lang="en-US" sz="1400" dirty="0">
                <a:latin typeface="Lucida Console"/>
                <a:cs typeface="Lucida Console"/>
              </a:rPr>
            </a:br>
            <a:r>
              <a:rPr lang="en-US" sz="1400" dirty="0">
                <a:latin typeface="Lucida Console"/>
                <a:cs typeface="Lucida Console"/>
              </a:rPr>
              <a:t>lines.</a:t>
            </a:r>
            <a:r>
              <a:rPr lang="en-US" sz="1400" dirty="0">
                <a:solidFill>
                  <a:srgbClr val="3366FF"/>
                </a:solidFill>
                <a:latin typeface="Lucida Console"/>
                <a:cs typeface="Lucida Console"/>
              </a:rPr>
              <a:t>filter</a:t>
            </a:r>
            <a:r>
              <a:rPr lang="en-US" sz="1400" dirty="0" smtClean="0">
                <a:latin typeface="Lucida Console"/>
                <a:cs typeface="Lucida Console"/>
              </a:rPr>
              <a:t>(</a:t>
            </a:r>
            <a:r>
              <a:rPr lang="en-US" sz="1400" dirty="0">
                <a:solidFill>
                  <a:srgbClr val="FF0080"/>
                </a:solidFill>
                <a:latin typeface="Lucida Console"/>
                <a:cs typeface="Lucida Console"/>
              </a:rPr>
              <a:t>lambda s: </a:t>
            </a:r>
            <a:r>
              <a:rPr lang="en-US" sz="1400" dirty="0" smtClean="0">
                <a:solidFill>
                  <a:srgbClr val="FF0080"/>
                </a:solidFill>
                <a:latin typeface="Lucida Console"/>
                <a:cs typeface="Lucida Console"/>
              </a:rPr>
              <a:t>“ERROR” </a:t>
            </a:r>
            <a:r>
              <a:rPr lang="en-US" sz="1400" dirty="0">
                <a:solidFill>
                  <a:srgbClr val="FF0080"/>
                </a:solidFill>
                <a:latin typeface="Lucida Console"/>
                <a:cs typeface="Lucida Console"/>
              </a:rPr>
              <a:t>in s</a:t>
            </a:r>
            <a:r>
              <a:rPr lang="en-US" sz="1400" dirty="0" smtClean="0">
                <a:latin typeface="Lucida Console"/>
                <a:cs typeface="Lucida Console"/>
              </a:rPr>
              <a:t>)</a:t>
            </a:r>
            <a:r>
              <a:rPr lang="en-US" sz="1400" dirty="0">
                <a:latin typeface="Lucida Console"/>
                <a:cs typeface="Lucida Console"/>
              </a:rPr>
              <a:t>.</a:t>
            </a:r>
            <a:r>
              <a:rPr lang="en-US" sz="1400" dirty="0">
                <a:solidFill>
                  <a:srgbClr val="3366FF"/>
                </a:solidFill>
                <a:latin typeface="Lucida Console"/>
                <a:cs typeface="Lucida Console"/>
              </a:rPr>
              <a:t>count</a:t>
            </a:r>
            <a:r>
              <a:rPr lang="en-US" sz="1400" dirty="0">
                <a:latin typeface="Lucida Console"/>
                <a:cs typeface="Lucida Console"/>
              </a:rPr>
              <a:t>(</a:t>
            </a:r>
            <a:r>
              <a:rPr lang="en-US" sz="1400" dirty="0" smtClean="0">
                <a:latin typeface="Lucida Console"/>
                <a:cs typeface="Lucida Console"/>
              </a:rPr>
              <a:t>)</a:t>
            </a:r>
            <a:endParaRPr lang="en-US" sz="1400" b="1" dirty="0" smtClean="0">
              <a:solidFill>
                <a:srgbClr val="FF6600"/>
              </a:solidFill>
            </a:endParaRPr>
          </a:p>
        </p:txBody>
      </p:sp>
      <p:sp>
        <p:nvSpPr>
          <p:cNvPr id="9" name="Content Placeholder 5"/>
          <p:cNvSpPr txBox="1">
            <a:spLocks/>
          </p:cNvSpPr>
          <p:nvPr/>
        </p:nvSpPr>
        <p:spPr>
          <a:xfrm>
            <a:off x="460375" y="2471738"/>
            <a:ext cx="6854825" cy="1430337"/>
          </a:xfrm>
          <a:prstGeom prst="rect">
            <a:avLst/>
          </a:prstGeom>
          <a:solidFill>
            <a:schemeClr val="bg1">
              <a:lumMod val="85000"/>
            </a:schemeClr>
          </a:solidFill>
          <a:effectLst>
            <a:outerShdw blurRad="50800" dist="38100" dir="16200000" rotWithShape="0">
              <a:prstClr val="black">
                <a:alpha val="40000"/>
              </a:prstClr>
            </a:outerShdw>
          </a:effectLst>
        </p:spPr>
        <p:txBody>
          <a:bodyPr/>
          <a:lstStyle>
            <a:lvl1pPr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80000"/>
              </a:lnSpc>
              <a:spcBef>
                <a:spcPts val="1200"/>
              </a:spcBef>
              <a:buFontTx/>
              <a:buNone/>
              <a:defRPr/>
            </a:pPr>
            <a:r>
              <a:rPr lang="en-US" altLang="en-US" sz="2800" b="1" dirty="0" smtClean="0">
                <a:solidFill>
                  <a:srgbClr val="FF6600"/>
                </a:solidFill>
                <a:latin typeface="Helvetica Neue Light"/>
                <a:ea typeface="Helvetica Neue Light"/>
                <a:cs typeface="Helvetica Neue Light"/>
              </a:rPr>
              <a:t>Scala</a:t>
            </a:r>
            <a:endParaRPr lang="en-US" altLang="en-US" sz="1400" dirty="0" smtClean="0">
              <a:solidFill>
                <a:srgbClr val="008000"/>
              </a:solidFill>
              <a:latin typeface="Lucida Console" panose="020B0609040504020204" pitchFamily="49" charset="0"/>
              <a:ea typeface="Lucida Console" panose="020B0609040504020204" pitchFamily="49" charset="0"/>
              <a:cs typeface="Lucida Console" panose="020B0609040504020204" pitchFamily="49" charset="0"/>
            </a:endParaRPr>
          </a:p>
          <a:p>
            <a:pPr eaLnBrk="1" hangingPunct="1">
              <a:lnSpc>
                <a:spcPct val="80000"/>
              </a:lnSpc>
              <a:spcBef>
                <a:spcPts val="1200"/>
              </a:spcBef>
              <a:buFontTx/>
              <a:buNone/>
              <a:defRPr/>
            </a:pPr>
            <a:r>
              <a:rPr lang="en-US" altLang="en-US" sz="1400" b="1" dirty="0" smtClean="0">
                <a:latin typeface="Lucida Console" panose="020B0609040504020204" pitchFamily="49" charset="0"/>
                <a:ea typeface="Lucida Console" panose="020B0609040504020204" pitchFamily="49" charset="0"/>
                <a:cs typeface="Lucida Console" panose="020B0609040504020204" pitchFamily="49" charset="0"/>
              </a:rPr>
              <a:t>val</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lines = sc.textFile(...)</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lines.</a:t>
            </a:r>
            <a:r>
              <a:rPr lang="en-US" altLang="en-US" sz="1400" dirty="0" smtClean="0">
                <a:solidFill>
                  <a:srgbClr val="3366FF"/>
                </a:solidFill>
                <a:latin typeface="Lucida Console" panose="020B0609040504020204" pitchFamily="49" charset="0"/>
                <a:ea typeface="Lucida Console" panose="020B0609040504020204" pitchFamily="49" charset="0"/>
                <a:cs typeface="Lucida Console" panose="020B0609040504020204" pitchFamily="49" charset="0"/>
              </a:rPr>
              <a:t>filter</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r>
              <a:rPr lang="en-US" altLang="en-US" sz="1400" dirty="0" smtClean="0">
                <a:solidFill>
                  <a:srgbClr val="FF0080"/>
                </a:solidFill>
                <a:latin typeface="Lucida Console" panose="020B0609040504020204" pitchFamily="49" charset="0"/>
                <a:ea typeface="Lucida Console" panose="020B0609040504020204" pitchFamily="49" charset="0"/>
                <a:cs typeface="Lucida Console" panose="020B0609040504020204" pitchFamily="49" charset="0"/>
              </a:rPr>
              <a:t>x =&gt; x.contains(“ERROR”)</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r>
              <a:rPr lang="en-US" altLang="en-US" sz="1400" dirty="0" smtClean="0">
                <a:solidFill>
                  <a:srgbClr val="3366FF"/>
                </a:solidFill>
                <a:latin typeface="Lucida Console" panose="020B0609040504020204" pitchFamily="49" charset="0"/>
                <a:ea typeface="Lucida Console" panose="020B0609040504020204" pitchFamily="49" charset="0"/>
                <a:cs typeface="Lucida Console" panose="020B0609040504020204" pitchFamily="49" charset="0"/>
              </a:rPr>
              <a:t>count</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endParaRPr lang="en-US" altLang="en-US" sz="1400" b="1" dirty="0" smtClean="0">
              <a:solidFill>
                <a:srgbClr val="FF6600"/>
              </a:solidFill>
              <a:latin typeface="Helvetica Neue Light"/>
              <a:ea typeface="Helvetica Neue Light"/>
              <a:cs typeface="Helvetica Neue Light"/>
            </a:endParaRPr>
          </a:p>
        </p:txBody>
      </p:sp>
      <p:sp>
        <p:nvSpPr>
          <p:cNvPr id="10" name="Content Placeholder 5"/>
          <p:cNvSpPr txBox="1">
            <a:spLocks/>
          </p:cNvSpPr>
          <p:nvPr/>
        </p:nvSpPr>
        <p:spPr>
          <a:xfrm>
            <a:off x="460375" y="3698875"/>
            <a:ext cx="6854825" cy="2473325"/>
          </a:xfrm>
          <a:prstGeom prst="rect">
            <a:avLst/>
          </a:prstGeom>
          <a:solidFill>
            <a:schemeClr val="bg1">
              <a:lumMod val="85000"/>
            </a:schemeClr>
          </a:solidFill>
          <a:effectLst>
            <a:outerShdw blurRad="50800" dist="38100" dir="16200000" rotWithShape="0">
              <a:prstClr val="black">
                <a:alpha val="40000"/>
              </a:prstClr>
            </a:outerShdw>
          </a:effectLst>
        </p:spPr>
        <p:txBody>
          <a:bodyPr/>
          <a:lstStyle>
            <a:lvl1pPr defTabSz="457200">
              <a:spcBef>
                <a:spcPct val="20000"/>
              </a:spcBef>
              <a:buChar char="•"/>
              <a:defRPr sz="2400">
                <a:solidFill>
                  <a:schemeClr val="tx1"/>
                </a:solidFill>
                <a:latin typeface="Arial" panose="020B0604020202020204" pitchFamily="34" charset="0"/>
              </a:defRPr>
            </a:lvl1pPr>
            <a:lvl2pPr marL="742950" indent="-285750" defTabSz="457200">
              <a:spcBef>
                <a:spcPct val="20000"/>
              </a:spcBef>
              <a:buChar char="–"/>
              <a:defRPr sz="2000">
                <a:solidFill>
                  <a:schemeClr val="tx1"/>
                </a:solidFill>
                <a:latin typeface="Arial" panose="020B0604020202020204" pitchFamily="34" charset="0"/>
              </a:defRPr>
            </a:lvl2pPr>
            <a:lvl3pPr marL="1143000" indent="-228600" defTabSz="457200">
              <a:spcBef>
                <a:spcPct val="20000"/>
              </a:spcBef>
              <a:buChar char="•"/>
              <a:defRPr>
                <a:solidFill>
                  <a:schemeClr val="tx1"/>
                </a:solidFill>
                <a:latin typeface="Arial" panose="020B0604020202020204" pitchFamily="34" charset="0"/>
              </a:defRPr>
            </a:lvl3pPr>
            <a:lvl4pPr marL="1600200" indent="-228600" defTabSz="457200">
              <a:spcBef>
                <a:spcPct val="20000"/>
              </a:spcBef>
              <a:buChar char="–"/>
              <a:defRPr sz="1600">
                <a:solidFill>
                  <a:schemeClr val="tx1"/>
                </a:solidFill>
                <a:latin typeface="Arial" panose="020B0604020202020204" pitchFamily="34" charset="0"/>
              </a:defRPr>
            </a:lvl4pPr>
            <a:lvl5pPr marL="2057400" indent="-228600" defTabSz="457200">
              <a:spcBef>
                <a:spcPct val="20000"/>
              </a:spcBef>
              <a:buChar char="»"/>
              <a:defRPr sz="1600">
                <a:solidFill>
                  <a:schemeClr val="tx1"/>
                </a:solidFill>
                <a:latin typeface="Arial" panose="020B0604020202020204" pitchFamily="34" charset="0"/>
              </a:defRPr>
            </a:lvl5pPr>
            <a:lvl6pPr marL="25146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defTabSz="4572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lnSpc>
                <a:spcPct val="80000"/>
              </a:lnSpc>
              <a:spcBef>
                <a:spcPts val="1200"/>
              </a:spcBef>
              <a:buFontTx/>
              <a:buNone/>
              <a:defRPr/>
            </a:pPr>
            <a:r>
              <a:rPr lang="en-US" altLang="en-US" sz="2800" b="1" dirty="0" smtClean="0">
                <a:solidFill>
                  <a:srgbClr val="FF6600"/>
                </a:solidFill>
                <a:latin typeface="Helvetica Neue Light"/>
                <a:ea typeface="Helvetica Neue Light"/>
                <a:cs typeface="Helvetica Neue Light"/>
              </a:rPr>
              <a:t>Java</a:t>
            </a:r>
          </a:p>
          <a:p>
            <a:pPr eaLnBrk="1" hangingPunct="1">
              <a:lnSpc>
                <a:spcPct val="80000"/>
              </a:lnSpc>
              <a:spcBef>
                <a:spcPts val="1200"/>
              </a:spcBef>
              <a:buFontTx/>
              <a:buNone/>
              <a:defRPr/>
            </a:pP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JavaRDD&lt;String&gt; lines = sc.textFile(...);</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lines.</a:t>
            </a:r>
            <a:r>
              <a:rPr lang="en-US" altLang="en-US" sz="1400" dirty="0" smtClean="0">
                <a:solidFill>
                  <a:srgbClr val="3366FF"/>
                </a:solidFill>
                <a:latin typeface="Lucida Console" panose="020B0609040504020204" pitchFamily="49" charset="0"/>
                <a:ea typeface="Lucida Console" panose="020B0609040504020204" pitchFamily="49" charset="0"/>
                <a:cs typeface="Lucida Console" panose="020B0609040504020204" pitchFamily="49" charset="0"/>
              </a:rPr>
              <a:t>filter</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r>
              <a:rPr lang="en-US" altLang="en-US" sz="1400" b="1" dirty="0" smtClean="0">
                <a:latin typeface="Lucida Console" panose="020B0609040504020204" pitchFamily="49" charset="0"/>
                <a:ea typeface="Lucida Console" panose="020B0609040504020204" pitchFamily="49" charset="0"/>
                <a:cs typeface="Lucida Console" panose="020B0609040504020204" pitchFamily="49" charset="0"/>
              </a:rPr>
              <a:t>new</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Function&lt;String, Boolean&gt;()</a:t>
            </a:r>
          </a:p>
          <a:p>
            <a:pPr eaLnBrk="1" hangingPunct="1">
              <a:lnSpc>
                <a:spcPct val="80000"/>
              </a:lnSpc>
              <a:spcBef>
                <a:spcPts val="1200"/>
              </a:spcBef>
              <a:buFontTx/>
              <a:buNone/>
              <a:defRPr/>
            </a:pP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Boolean call(String s)</a:t>
            </a:r>
          </a:p>
          <a:p>
            <a:pPr eaLnBrk="1" hangingPunct="1">
              <a:lnSpc>
                <a:spcPct val="80000"/>
              </a:lnSpc>
              <a:spcBef>
                <a:spcPts val="1200"/>
              </a:spcBef>
              <a:buFontTx/>
              <a:buNone/>
              <a:defRPr/>
            </a:pP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a:t>
            </a:r>
            <a:r>
              <a:rPr lang="en-US" altLang="en-US" sz="1400" b="1" dirty="0" smtClean="0">
                <a:latin typeface="Lucida Console" panose="020B0609040504020204" pitchFamily="49" charset="0"/>
                <a:ea typeface="Lucida Console" panose="020B0609040504020204" pitchFamily="49" charset="0"/>
                <a:cs typeface="Lucida Console" panose="020B0609040504020204" pitchFamily="49" charset="0"/>
              </a:rPr>
              <a:t>return</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s.contains(</a:t>
            </a:r>
            <a:r>
              <a:rPr lang="en-US" altLang="en-US" sz="1400" dirty="0" smtClean="0">
                <a:solidFill>
                  <a:srgbClr val="000090"/>
                </a:solidFill>
                <a:latin typeface="Lucida Console" panose="020B0609040504020204" pitchFamily="49" charset="0"/>
                <a:ea typeface="Lucida Console" panose="020B0609040504020204" pitchFamily="49" charset="0"/>
                <a:cs typeface="Lucida Console" panose="020B0609040504020204" pitchFamily="49" charset="0"/>
              </a:rPr>
              <a:t>“error”</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	}</a:t>
            </a:r>
            <a:b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b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r>
              <a:rPr lang="en-US" altLang="en-US" sz="1400" dirty="0" smtClean="0">
                <a:solidFill>
                  <a:srgbClr val="3366FF"/>
                </a:solidFill>
                <a:latin typeface="Lucida Console" panose="020B0609040504020204" pitchFamily="49" charset="0"/>
                <a:ea typeface="Lucida Console" panose="020B0609040504020204" pitchFamily="49" charset="0"/>
                <a:cs typeface="Lucida Console" panose="020B0609040504020204" pitchFamily="49" charset="0"/>
              </a:rPr>
              <a:t>count</a:t>
            </a:r>
            <a:r>
              <a:rPr lang="en-US" altLang="en-US" sz="1400" dirty="0" smtClean="0">
                <a:latin typeface="Lucida Console" panose="020B0609040504020204" pitchFamily="49" charset="0"/>
                <a:ea typeface="Lucida Console" panose="020B0609040504020204" pitchFamily="49" charset="0"/>
                <a:cs typeface="Lucida Console" panose="020B0609040504020204" pitchFamily="49" charset="0"/>
              </a:rPr>
              <a:t>();</a:t>
            </a:r>
          </a:p>
        </p:txBody>
      </p:sp>
    </p:spTree>
    <p:extLst>
      <p:ext uri="{BB962C8B-B14F-4D97-AF65-F5344CB8AC3E}">
        <p14:creationId xmlns:p14="http://schemas.microsoft.com/office/powerpoint/2010/main" val="53439087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4590</TotalTime>
  <Words>12853</Words>
  <Application>Microsoft Office PowerPoint</Application>
  <PresentationFormat>On-screen Show (4:3)</PresentationFormat>
  <Paragraphs>1933</Paragraphs>
  <Slides>98</Slides>
  <Notes>98</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98</vt:i4>
      </vt:variant>
    </vt:vector>
  </HeadingPairs>
  <TitlesOfParts>
    <vt:vector size="119" baseType="lpstr">
      <vt:lpstr>MS PGothic</vt:lpstr>
      <vt:lpstr>MS PGothic</vt:lpstr>
      <vt:lpstr>SimSun</vt:lpstr>
      <vt:lpstr>Arial</vt:lpstr>
      <vt:lpstr>Calibri</vt:lpstr>
      <vt:lpstr>Consolas</vt:lpstr>
      <vt:lpstr>Corbel</vt:lpstr>
      <vt:lpstr>Courier New</vt:lpstr>
      <vt:lpstr>Fontin Sans Rg</vt:lpstr>
      <vt:lpstr>Georgia</vt:lpstr>
      <vt:lpstr>Gulim</vt:lpstr>
      <vt:lpstr>Helvetica Neue Light</vt:lpstr>
      <vt:lpstr>Lucida Console</vt:lpstr>
      <vt:lpstr>Lucida Grande</vt:lpstr>
      <vt:lpstr>Open Sans</vt:lpstr>
      <vt:lpstr>Symbol</vt:lpstr>
      <vt:lpstr>Tahoma</vt:lpstr>
      <vt:lpstr>Trebuchet MS</vt:lpstr>
      <vt:lpstr>Wingdings</vt:lpstr>
      <vt:lpstr>Wingdings 2</vt:lpstr>
      <vt:lpstr>Default Design</vt:lpstr>
      <vt:lpstr>CS3907/CS6444: Big Data and Analytics Summer 2021 Stephen H. Kaisler, D.Sc.</vt:lpstr>
      <vt:lpstr>Data Scalability</vt:lpstr>
      <vt:lpstr>What is Hadoop?</vt:lpstr>
      <vt:lpstr>Hadoop</vt:lpstr>
      <vt:lpstr>Hadoop Components</vt:lpstr>
      <vt:lpstr>Hadoop Cluster</vt:lpstr>
      <vt:lpstr>Hadoop Concepts</vt:lpstr>
      <vt:lpstr>Why Do We Need Something Like HDFS?</vt:lpstr>
      <vt:lpstr>Hadoop Distributed File System (HDFS)</vt:lpstr>
      <vt:lpstr>HDFS Features</vt:lpstr>
      <vt:lpstr>Name Node</vt:lpstr>
      <vt:lpstr>Data Node</vt:lpstr>
      <vt:lpstr>Job Processing</vt:lpstr>
      <vt:lpstr>Job/Task Trackers</vt:lpstr>
      <vt:lpstr>What is MapReduce?</vt:lpstr>
      <vt:lpstr>Why MapReduce?</vt:lpstr>
      <vt:lpstr>MapReduce Scope</vt:lpstr>
      <vt:lpstr>The Map Function</vt:lpstr>
      <vt:lpstr>The Reduce Function</vt:lpstr>
      <vt:lpstr>Basic MapReduce Concepts</vt:lpstr>
      <vt:lpstr>Why Do Local Aggregation?</vt:lpstr>
      <vt:lpstr>MapReduce Programming Model</vt:lpstr>
      <vt:lpstr>MapReduce Basics</vt:lpstr>
      <vt:lpstr>Generalized Map/Reduce</vt:lpstr>
      <vt:lpstr>Shuffle and Sort</vt:lpstr>
      <vt:lpstr>MapReduce Paradigm</vt:lpstr>
      <vt:lpstr>Mapper - I</vt:lpstr>
      <vt:lpstr>A Look at WordCount</vt:lpstr>
      <vt:lpstr>MapReduce Example: Mapping</vt:lpstr>
      <vt:lpstr>Reducer - I</vt:lpstr>
      <vt:lpstr>MapReduce Example: Combine &amp; Reduce</vt:lpstr>
      <vt:lpstr>Some Observations</vt:lpstr>
      <vt:lpstr>MapReduce: Handling Failure</vt:lpstr>
      <vt:lpstr>Handling Failure</vt:lpstr>
      <vt:lpstr>MapReduce Evolution: 1 -&gt; 2</vt:lpstr>
      <vt:lpstr>MapReduce Evolution: 3</vt:lpstr>
      <vt:lpstr>MapReduce Issues - I</vt:lpstr>
      <vt:lpstr>Examples of MapReducible Jobs</vt:lpstr>
      <vt:lpstr>MapReduce Issues - II</vt:lpstr>
      <vt:lpstr>MapReduce Issues - III</vt:lpstr>
      <vt:lpstr>What is Spark?</vt:lpstr>
      <vt:lpstr>Spark Ecosystem</vt:lpstr>
      <vt:lpstr>Spark Overview</vt:lpstr>
      <vt:lpstr>Spark Cluster Manager</vt:lpstr>
      <vt:lpstr>Spark and Hadoop</vt:lpstr>
      <vt:lpstr>Spark Limitations</vt:lpstr>
      <vt:lpstr>Motivation-I</vt:lpstr>
      <vt:lpstr>Scala: Why a New Language?</vt:lpstr>
      <vt:lpstr>Scala: Functional Programming</vt:lpstr>
      <vt:lpstr>Scala vs. Java</vt:lpstr>
      <vt:lpstr>Scala: Other Features</vt:lpstr>
      <vt:lpstr>Scala is Interoperable</vt:lpstr>
      <vt:lpstr>Scala is Concise</vt:lpstr>
      <vt:lpstr>What is an RDD?</vt:lpstr>
      <vt:lpstr>Key Concept: RDDs</vt:lpstr>
      <vt:lpstr>Lazy Evaluation</vt:lpstr>
      <vt:lpstr>Spark RDD Transformations</vt:lpstr>
      <vt:lpstr>RDD Persistence / Caching</vt:lpstr>
      <vt:lpstr>Spark Supports Multiple Structures</vt:lpstr>
      <vt:lpstr>Traits</vt:lpstr>
      <vt:lpstr>Mixin Classes</vt:lpstr>
      <vt:lpstr>Mixin Classes</vt:lpstr>
      <vt:lpstr>Spark: Example</vt:lpstr>
      <vt:lpstr>Supported File Formats</vt:lpstr>
      <vt:lpstr>Spark Streaming - I</vt:lpstr>
      <vt:lpstr>Spark Streaming - II</vt:lpstr>
      <vt:lpstr>Spark vs. MapReduce</vt:lpstr>
      <vt:lpstr>Scala In Depth</vt:lpstr>
      <vt:lpstr>Choose the Right Tool for the Task</vt:lpstr>
      <vt:lpstr>References</vt:lpstr>
      <vt:lpstr>PowerPoint Presentation</vt:lpstr>
      <vt:lpstr>Another Example - III</vt:lpstr>
      <vt:lpstr>Another Example - IV</vt:lpstr>
      <vt:lpstr>Another Example - V</vt:lpstr>
      <vt:lpstr>MapReduce Jobs: Driver Code</vt:lpstr>
      <vt:lpstr>Another Example - I</vt:lpstr>
      <vt:lpstr>Another Example - II</vt:lpstr>
      <vt:lpstr>MapReduce Issues - IV</vt:lpstr>
      <vt:lpstr>Scala is Precise</vt:lpstr>
      <vt:lpstr>Scala: Creating Lists</vt:lpstr>
      <vt:lpstr>Scala: Nil and ::</vt:lpstr>
      <vt:lpstr>Scala: head, tail and isEmpty</vt:lpstr>
      <vt:lpstr>Scala: take, drop and splitAt</vt:lpstr>
      <vt:lpstr>Scala: toString and mkString</vt:lpstr>
      <vt:lpstr>Scala: zip and unzip</vt:lpstr>
      <vt:lpstr>Scala: Functions</vt:lpstr>
      <vt:lpstr>Scala: forAll and exists</vt:lpstr>
      <vt:lpstr>Scala: forEach</vt:lpstr>
      <vt:lpstr>Scala: Map</vt:lpstr>
      <vt:lpstr>Scala: flatMap</vt:lpstr>
      <vt:lpstr>RDD Operations</vt:lpstr>
      <vt:lpstr>Transformations</vt:lpstr>
      <vt:lpstr>Some Basic Transformations</vt:lpstr>
      <vt:lpstr>Some Basic Actions</vt:lpstr>
      <vt:lpstr>Working w/ Key-Value Pairs</vt:lpstr>
      <vt:lpstr>Some Key-Value Operations</vt:lpstr>
      <vt:lpstr>Another Example of Key-Value Operations</vt:lpstr>
      <vt:lpstr>Programming Language Support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CS6461 – Computer Architecture Spring 2012 Stephen H. Kaisler, D.Sc.</dc:title>
  <dc:creator>Steve Kaisler</dc:creator>
  <cp:lastModifiedBy>Stephen Kaisler</cp:lastModifiedBy>
  <cp:revision>266</cp:revision>
  <dcterms:created xsi:type="dcterms:W3CDTF">2012-01-09T00:57:41Z</dcterms:created>
  <dcterms:modified xsi:type="dcterms:W3CDTF">2021-06-26T16:41:38Z</dcterms:modified>
</cp:coreProperties>
</file>